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  <p:sldMasterId id="2147493476" r:id="rId2"/>
  </p:sldMasterIdLst>
  <p:notesMasterIdLst>
    <p:notesMasterId r:id="rId19"/>
  </p:notesMasterIdLst>
  <p:sldIdLst>
    <p:sldId id="256" r:id="rId3"/>
    <p:sldId id="279" r:id="rId4"/>
    <p:sldId id="286" r:id="rId5"/>
    <p:sldId id="1434" r:id="rId6"/>
    <p:sldId id="260" r:id="rId7"/>
    <p:sldId id="259" r:id="rId8"/>
    <p:sldId id="277" r:id="rId9"/>
    <p:sldId id="278" r:id="rId10"/>
    <p:sldId id="282" r:id="rId11"/>
    <p:sldId id="1435" r:id="rId12"/>
    <p:sldId id="1436" r:id="rId13"/>
    <p:sldId id="272" r:id="rId14"/>
    <p:sldId id="283" r:id="rId15"/>
    <p:sldId id="280" r:id="rId16"/>
    <p:sldId id="257" r:id="rId17"/>
    <p:sldId id="271" r:id="rId18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BA7C-1E02-423D-92C9-5B07754F698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0E6A-C104-4B30-934D-2400682F9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5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L</a:t>
            </a:r>
            <a:r>
              <a:rPr lang="en-US" sz="1600" dirty="0"/>
              <a:t>: 381 inch = 9.7 m = </a:t>
            </a:r>
            <a:r>
              <a:rPr lang="en-US" sz="1600" b="1" dirty="0"/>
              <a:t>31.75 feet</a:t>
            </a:r>
          </a:p>
          <a:p>
            <a:r>
              <a:rPr lang="en-US" sz="1600" dirty="0"/>
              <a:t>W: 52 inch = 1.3 m = 4.33 feet</a:t>
            </a:r>
          </a:p>
          <a:p>
            <a:r>
              <a:rPr lang="en-US" sz="1600" b="1" dirty="0"/>
              <a:t>W</a:t>
            </a:r>
            <a:r>
              <a:rPr lang="en-US" sz="1600" dirty="0"/>
              <a:t> at PEPC: 64 inch = 1.6 m = </a:t>
            </a:r>
            <a:r>
              <a:rPr lang="en-US" sz="1600" b="1" dirty="0"/>
              <a:t>5.33 feet</a:t>
            </a:r>
          </a:p>
          <a:p>
            <a:r>
              <a:rPr lang="en-US" sz="1600" dirty="0"/>
              <a:t>H: 77 inch = 2.0 m = </a:t>
            </a:r>
            <a:r>
              <a:rPr lang="en-US" sz="1600" b="1" dirty="0"/>
              <a:t>6.42 feet</a:t>
            </a:r>
            <a:endParaRPr lang="en-US" sz="1600" b="0" dirty="0"/>
          </a:p>
          <a:p>
            <a:endParaRPr lang="en-US" sz="1600" b="0" dirty="0"/>
          </a:p>
          <a:p>
            <a:pPr marL="285750" indent="-285750">
              <a:buFont typeface="Times New Roman" panose="02020603050405020304" pitchFamily="18" charset="0"/>
              <a:buChar char="⁇"/>
            </a:pPr>
            <a:r>
              <a:rPr lang="en-US" sz="1600" b="0" dirty="0"/>
              <a:t>MEC pulse length requirements currently </a:t>
            </a:r>
          </a:p>
          <a:p>
            <a:pPr marL="285750" indent="-285750">
              <a:buFont typeface="Times New Roman" panose="02020603050405020304" pitchFamily="18" charset="0"/>
              <a:buChar char="⁇"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techno-economic metrics of the project (and, if applicable, its commercial fusion-energy application)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26A861-09C9-544C-ADA9-11F7230578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5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48661" y="3807912"/>
            <a:ext cx="369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defaulsx</a:t>
            </a:r>
            <a:endParaRPr lang="en-US" sz="1600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BD4AC-543C-5F40-8581-E3DD00985443}"/>
              </a:ext>
            </a:extLst>
          </p:cNvPr>
          <p:cNvSpPr txBox="1"/>
          <p:nvPr/>
        </p:nvSpPr>
        <p:spPr>
          <a:xfrm>
            <a:off x="609442" y="5758248"/>
            <a:ext cx="4790462" cy="5519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2D87-C8E7-F24B-8B16-79AC91C4B460}"/>
              </a:ext>
            </a:extLst>
          </p:cNvPr>
          <p:cNvSpPr txBox="1"/>
          <p:nvPr/>
        </p:nvSpPr>
        <p:spPr>
          <a:xfrm>
            <a:off x="6788922" y="5971625"/>
            <a:ext cx="479046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251835"/>
            <a:ext cx="5153025" cy="1012825"/>
          </a:xfrm>
        </p:spPr>
        <p:txBody>
          <a:bodyPr anchor="b" anchorCtr="0"/>
          <a:lstStyle>
            <a:lvl1pPr marL="0" indent="0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359" y="5251835"/>
            <a:ext cx="5153025" cy="1012825"/>
          </a:xfrm>
        </p:spPr>
        <p:txBody>
          <a:bodyPr anchor="b" anchorCtr="0"/>
          <a:lstStyle>
            <a:lvl1pPr marL="0" indent="0" algn="r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algn="r"/>
            <a:r>
              <a:rPr lang="en-US" sz="1600" b="1" dirty="0">
                <a:cs typeface="Arial" charset="0"/>
              </a:rPr>
              <a:t>Meeting</a:t>
            </a:r>
          </a:p>
          <a:p>
            <a:pPr algn="r"/>
            <a:r>
              <a:rPr lang="en-US" sz="1600" b="1" dirty="0">
                <a:cs typeface="Arial" charset="0"/>
              </a:rPr>
              <a:t>Location</a:t>
            </a:r>
          </a:p>
          <a:p>
            <a:pPr algn="r"/>
            <a:r>
              <a:rPr lang="en-US" sz="16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59B78C-CECC-2844-BDE3-1FF48E0D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987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4000"/>
              </a:lnSpc>
              <a:defRPr>
                <a:solidFill>
                  <a:srgbClr val="004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43" indent="-228543">
              <a:lnSpc>
                <a:spcPct val="114000"/>
              </a:lnSpc>
              <a:spcBef>
                <a:spcPts val="800"/>
              </a:spcBef>
              <a:defRPr/>
            </a:lvl1pPr>
            <a:lvl2pPr marL="609448" indent="-232775">
              <a:lnSpc>
                <a:spcPct val="114000"/>
              </a:lnSpc>
              <a:spcBef>
                <a:spcPts val="800"/>
              </a:spcBef>
              <a:defRPr/>
            </a:lvl2pPr>
            <a:lvl3pPr marL="918404" indent="-224311">
              <a:lnSpc>
                <a:spcPct val="114000"/>
              </a:lnSpc>
              <a:spcBef>
                <a:spcPts val="800"/>
              </a:spcBef>
              <a:defRPr/>
            </a:lvl3pPr>
            <a:lvl4pPr marL="1218895" indent="-224311">
              <a:lnSpc>
                <a:spcPct val="114000"/>
              </a:lnSpc>
              <a:spcBef>
                <a:spcPts val="800"/>
              </a:spcBef>
              <a:tabLst>
                <a:tab pos="1218895" algn="l"/>
              </a:tabLst>
              <a:defRPr sz="1600"/>
            </a:lvl4pPr>
            <a:lvl5pPr marL="1373374" indent="-230660">
              <a:lnSpc>
                <a:spcPct val="114000"/>
              </a:lnSpc>
              <a:spcBef>
                <a:spcPts val="8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930B-3128-4482-8870-81877589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" y="458"/>
            <a:ext cx="12188012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 lIns="0" tIns="0" rIns="0" bIns="0">
            <a:normAutofit/>
          </a:bodyPr>
          <a:lstStyle>
            <a:lvl1pPr algn="l">
              <a:defRPr sz="3199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3886202"/>
            <a:ext cx="10360501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5053574"/>
            <a:ext cx="3585655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8F0DD4C6-3E3B-43F3-A51B-A570D93AFF2E}" type="datetime4">
              <a:rPr lang="en-US" smtClean="0"/>
              <a:t>December 11, 2020</a:t>
            </a:fld>
            <a:endParaRPr lang="en-US" dirty="0"/>
          </a:p>
        </p:txBody>
      </p:sp>
      <p:pic>
        <p:nvPicPr>
          <p:cNvPr id="6" name="Picture 2" descr="U.S. Department of Energy Office of Scien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2" y="292396"/>
            <a:ext cx="3420490" cy="5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7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98" y="67341"/>
            <a:ext cx="11315076" cy="824352"/>
          </a:xfrm>
        </p:spPr>
        <p:txBody>
          <a:bodyPr lIns="0" tIns="0" rIns="0" bIns="0">
            <a:normAutofit/>
          </a:bodyPr>
          <a:lstStyle>
            <a:lvl1pPr algn="l">
              <a:defRPr sz="3199" b="1" i="0"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98" y="1062184"/>
            <a:ext cx="11315076" cy="4811307"/>
          </a:xfrm>
        </p:spPr>
        <p:txBody>
          <a:bodyPr lIns="0" tIns="0" rIns="0" bIns="0">
            <a:normAutofit/>
          </a:bodyPr>
          <a:lstStyle>
            <a:lvl1pPr marL="255955" indent="-255955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399"/>
            </a:lvl1pPr>
            <a:lvl2pPr>
              <a:buClr>
                <a:schemeClr val="accent2"/>
              </a:buClr>
              <a:defRPr sz="2399"/>
            </a:lvl2pPr>
            <a:lvl3pPr>
              <a:buClr>
                <a:schemeClr val="accent2"/>
              </a:buCl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7798" y="926888"/>
            <a:ext cx="11315076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AD1D100-B4D1-41A9-A7F8-9BBDADB767B2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7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3" y="4406902"/>
            <a:ext cx="1109882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563" y="2906714"/>
            <a:ext cx="11098821" cy="1301220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2438" y="889000"/>
            <a:ext cx="11489096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3FECEE73-A043-465E-A0E2-6FFA219C3A0F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3" y="93133"/>
            <a:ext cx="11184012" cy="770468"/>
          </a:xfrm>
        </p:spPr>
        <p:txBody>
          <a:bodyPr lIns="0" tIns="0" rIns="0" bIns="0">
            <a:normAutofit/>
          </a:bodyPr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563" y="1016000"/>
            <a:ext cx="5580498" cy="5110164"/>
          </a:xfrm>
        </p:spPr>
        <p:txBody>
          <a:bodyPr lIns="0" tIns="0" rIns="0" bIns="0"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9022" y="1016000"/>
            <a:ext cx="5613849" cy="5110164"/>
          </a:xfrm>
        </p:spPr>
        <p:txBody>
          <a:bodyPr lIns="0" tIns="0" rIns="0" bIns="0"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E775BDE-C4CD-49BE-B29D-0B4DCA754A1D}" type="datetime4">
              <a:rPr lang="en-US" smtClean="0"/>
              <a:t>December 11, 2020</a:t>
            </a:fld>
            <a:endParaRPr lang="en-US" dirty="0"/>
          </a:p>
        </p:txBody>
      </p:sp>
      <p:pic>
        <p:nvPicPr>
          <p:cNvPr id="8" name="Picture 2" descr="U.S. Department of Energy Office of Scie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78" y="6311901"/>
            <a:ext cx="2564458" cy="4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1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796" y="1035580"/>
            <a:ext cx="5582314" cy="70479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797" y="1888068"/>
            <a:ext cx="5582315" cy="4140199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306" y="1035580"/>
            <a:ext cx="5584565" cy="70479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306" y="1888068"/>
            <a:ext cx="5584566" cy="4140199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30447F5D-C797-46A0-ACF4-EB5BC44A5DCE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0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339943ED-CF05-4F3B-A102-E8261C674BC6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295" y="880533"/>
            <a:ext cx="11410095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49634315-432F-4111-BE13-70D0EC0DB237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3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388533"/>
            <a:ext cx="4010039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006EF873-EF60-422A-8DDA-AE96DEC91507}" type="datetime4">
              <a:rPr lang="en-US" smtClean="0"/>
              <a:t>December 11,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06295" y="880533"/>
            <a:ext cx="11410095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372534"/>
            <a:ext cx="6997378" cy="575363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372535"/>
            <a:ext cx="4010039" cy="888998"/>
          </a:xfrm>
        </p:spPr>
        <p:txBody>
          <a:bodyPr anchor="t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9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005B2-72D9-8F4F-AD23-F2289D61B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535" y="1725628"/>
            <a:ext cx="9124950" cy="5431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"/>
              </a:spcBef>
              <a:buNone/>
              <a:defRPr sz="1500">
                <a:solidFill>
                  <a:schemeClr val="tx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Name, Name, and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4BA66-7589-D047-8CF0-9A8B736187CA}"/>
              </a:ext>
            </a:extLst>
          </p:cNvPr>
          <p:cNvSpPr txBox="1"/>
          <p:nvPr/>
        </p:nvSpPr>
        <p:spPr>
          <a:xfrm>
            <a:off x="518986" y="674736"/>
            <a:ext cx="2021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696D12C-CCDA-C849-A3DE-93F143B50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6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034" y="4800600"/>
            <a:ext cx="9119048" cy="48260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0034" y="5367338"/>
            <a:ext cx="91190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06295" y="880533"/>
            <a:ext cx="11410095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71271B36-33A1-4982-B4D2-958C61B8E2B7}" type="datetime4">
              <a:rPr lang="en-US" smtClean="0"/>
              <a:t>December 11,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0034" y="338669"/>
            <a:ext cx="9119048" cy="4388907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7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368" indent="-347368">
              <a:buFont typeface="Lucida Grande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2C62C3F4-77DF-4BD7-B8C9-D56365A87586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96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295" y="880533"/>
            <a:ext cx="11410095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8624" y="330202"/>
            <a:ext cx="2200760" cy="5621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330202"/>
            <a:ext cx="8453175" cy="5621867"/>
          </a:xfrm>
        </p:spPr>
        <p:txBody>
          <a:bodyPr vert="eaVert"/>
          <a:lstStyle>
            <a:lvl1pPr marL="347368" indent="-347368">
              <a:buFont typeface="Lucida Grande"/>
              <a:buChar char="▾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43193" y="330202"/>
            <a:ext cx="0" cy="5621867"/>
          </a:xfrm>
          <a:prstGeom prst="line">
            <a:avLst/>
          </a:prstGeom>
          <a:ln w="12700" cmpd="sng">
            <a:solidFill>
              <a:srgbClr val="E79B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78679" y="6357405"/>
            <a:ext cx="6026695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640912" y="6357405"/>
            <a:ext cx="2324906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08CDDA50-4156-4F37-8D64-963F4F78715F}" type="datetime4">
              <a:rPr lang="en-US" smtClean="0"/>
              <a:t>December 11,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8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/>
        </p:nvSpPr>
        <p:spPr>
          <a:xfrm>
            <a:off x="609441" y="120152"/>
            <a:ext cx="118231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A1A3BF-7AFD-B54C-92F5-87CE9BF4C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3B0CFE-6159-F448-9C0A-AD7AEC6DA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747963"/>
            <a:ext cx="10360501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4ACD2E3-2ED3-FB47-BE89-BD0B1D11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3A612BD-BEB5-7342-8D53-C17D59C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2256EA-D606-E74A-9433-8B6D9801D0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ig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91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4195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2DC971-A1D5-1349-A5DB-617EF2F9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85CBA-654F-5B41-8ED4-DC6E84CE9ED8}"/>
              </a:ext>
            </a:extLst>
          </p:cNvPr>
          <p:cNvSpPr/>
          <p:nvPr/>
        </p:nvSpPr>
        <p:spPr>
          <a:xfrm>
            <a:off x="834891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8F0C1-0479-4F43-B8FD-2FE4A6D775A5}"/>
              </a:ext>
            </a:extLst>
          </p:cNvPr>
          <p:cNvSpPr/>
          <p:nvPr/>
        </p:nvSpPr>
        <p:spPr>
          <a:xfrm>
            <a:off x="6062498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C3726E7-8538-3246-BABC-A1546AA02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igures ac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647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331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A64AA5-6BAE-2142-9EBC-6EF34B8B9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8309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F5D3474-F209-C144-8433-B7C44F14F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808FC-A356-DD4F-A2E3-FF1947EC0F60}"/>
              </a:ext>
            </a:extLst>
          </p:cNvPr>
          <p:cNvSpPr/>
          <p:nvPr/>
        </p:nvSpPr>
        <p:spPr>
          <a:xfrm>
            <a:off x="607216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00E68-494B-F649-A13F-F29CCE017DF1}"/>
              </a:ext>
            </a:extLst>
          </p:cNvPr>
          <p:cNvSpPr/>
          <p:nvPr/>
        </p:nvSpPr>
        <p:spPr>
          <a:xfrm>
            <a:off x="433562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3824B2-3C69-CB4E-9DE0-E2CE303ECFCA}"/>
              </a:ext>
            </a:extLst>
          </p:cNvPr>
          <p:cNvSpPr/>
          <p:nvPr/>
        </p:nvSpPr>
        <p:spPr>
          <a:xfrm>
            <a:off x="806045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7E95794-8AAF-EB40-8050-198D2548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/>
        </p:nvSpPr>
        <p:spPr>
          <a:xfrm>
            <a:off x="609440" y="120152"/>
            <a:ext cx="238775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Summary/Conclusions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2557DD-2B5D-8F46-99C0-193AC0876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BBD8E8A-922A-A247-895F-B972BE74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19088"/>
            <a:ext cx="12188825" cy="438912"/>
          </a:xfrm>
          <a:prstGeom prst="rect">
            <a:avLst/>
          </a:prstGeom>
          <a:gradFill>
            <a:gsLst>
              <a:gs pos="11000">
                <a:schemeClr val="bg1"/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5" y="6535928"/>
            <a:ext cx="1456223" cy="296509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" y="1086575"/>
            <a:ext cx="10982639" cy="3160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9649486" y="6391275"/>
            <a:ext cx="2539339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z="1066" smtClean="0">
                <a:solidFill>
                  <a:schemeClr val="bg1"/>
                </a:solidFill>
              </a:rPr>
              <a:pPr/>
              <a:t>‹#›</a:t>
            </a:fld>
            <a:endParaRPr lang="en-US" sz="1066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11125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4" r:id="rId2"/>
    <p:sldLayoutId id="2147493469" r:id="rId3"/>
    <p:sldLayoutId id="2147493457" r:id="rId4"/>
    <p:sldLayoutId id="2147493458" r:id="rId5"/>
    <p:sldLayoutId id="2147493471" r:id="rId6"/>
    <p:sldLayoutId id="2147493473" r:id="rId7"/>
    <p:sldLayoutId id="2147493472" r:id="rId8"/>
    <p:sldLayoutId id="2147493470" r:id="rId9"/>
    <p:sldLayoutId id="2147493475" r:id="rId10"/>
    <p:sldLayoutId id="2147493488" r:id="rId11"/>
  </p:sldLayoutIdLst>
  <p:hf sldNum="0" hdr="0" dt="0"/>
  <p:txStyles>
    <p:titleStyle>
      <a:lvl1pPr algn="l" defTabSz="609448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08" indent="-302608" algn="l" defTabSz="609448" rtl="0" eaLnBrk="1" latinLnBrk="0" hangingPunct="1">
        <a:spcBef>
          <a:spcPts val="1200"/>
        </a:spcBef>
        <a:buFont typeface="Lucida Grande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9694" indent="-300492" algn="l" defTabSz="609448" rtl="0" eaLnBrk="1" latinLnBrk="0" hangingPunct="1">
        <a:lnSpc>
          <a:spcPct val="100000"/>
        </a:lnSpc>
        <a:spcBef>
          <a:spcPts val="533"/>
        </a:spcBef>
        <a:buFont typeface="Arial"/>
        <a:buChar char="－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300492" algn="l" defTabSz="609448" rtl="0" eaLnBrk="1" latinLnBrk="0" hangingPunct="1">
        <a:spcBef>
          <a:spcPts val="267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8098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7299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5" orient="horz" pos="784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4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391" y="0"/>
            <a:ext cx="9140863" cy="25357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8" y="84667"/>
            <a:ext cx="11315076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798" y="1049867"/>
            <a:ext cx="11315076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798" y="926888"/>
            <a:ext cx="11315076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948" y="6357405"/>
            <a:ext cx="555923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77214" y="6357405"/>
            <a:ext cx="6928160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120349" y="6357405"/>
            <a:ext cx="1955290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FDE73BB-389B-42A4-9C11-C408DD617A87}" type="datetime4">
              <a:rPr lang="en-US" smtClean="0"/>
              <a:t>December 11, 2020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-2380" y="6185960"/>
            <a:ext cx="12189635" cy="8180"/>
          </a:xfrm>
          <a:prstGeom prst="line">
            <a:avLst/>
          </a:prstGeom>
          <a:ln w="44450">
            <a:solidFill>
              <a:srgbClr val="FDC1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99" y="6267319"/>
            <a:ext cx="1579176" cy="5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7" r:id="rId1"/>
    <p:sldLayoutId id="2147493478" r:id="rId2"/>
    <p:sldLayoutId id="2147493479" r:id="rId3"/>
    <p:sldLayoutId id="2147493480" r:id="rId4"/>
    <p:sldLayoutId id="2147493481" r:id="rId5"/>
    <p:sldLayoutId id="2147493482" r:id="rId6"/>
    <p:sldLayoutId id="2147493483" r:id="rId7"/>
    <p:sldLayoutId id="2147493484" r:id="rId8"/>
    <p:sldLayoutId id="2147493485" r:id="rId9"/>
    <p:sldLayoutId id="2147493486" r:id="rId10"/>
    <p:sldLayoutId id="2147493487" r:id="rId11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1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955" indent="-255955" algn="l" defTabSz="457063" rtl="0" eaLnBrk="1" latinLnBrk="0" hangingPunct="1">
        <a:spcBef>
          <a:spcPct val="20000"/>
        </a:spcBef>
        <a:buClr>
          <a:schemeClr val="accent2"/>
        </a:buClr>
        <a:buSzPct val="120000"/>
        <a:buFont typeface="Lucida Grande"/>
        <a:buChar char="▸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1.png"/><Relationship Id="rId7" Type="http://schemas.openxmlformats.org/officeDocument/2006/relationships/image" Target="../media/image2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A </a:t>
            </a:r>
            <a:r>
              <a:rPr lang="en-US" sz="2400" u="sng" dirty="0">
                <a:solidFill>
                  <a:srgbClr val="0070C0"/>
                </a:solidFill>
                <a:ea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ourth-generation </a:t>
            </a:r>
            <a:r>
              <a:rPr lang="en-US" sz="2400" u="sng" dirty="0">
                <a:solidFill>
                  <a:srgbClr val="0070C0"/>
                </a:solidFill>
                <a:ea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aser for </a:t>
            </a:r>
            <a:r>
              <a:rPr lang="en-US" sz="2400" u="sng" dirty="0" err="1">
                <a:solidFill>
                  <a:srgbClr val="0070C0"/>
                </a:solidFill>
                <a:ea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ltrabroadband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e</a:t>
            </a:r>
            <a:r>
              <a:rPr lang="en-US" sz="2400" u="sng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periments</a:t>
            </a:r>
            <a:r>
              <a:rPr lang="en-US" sz="2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(FLUX)</a:t>
            </a:r>
            <a:br>
              <a:rPr lang="en-US" sz="2400" dirty="0" smtClean="0">
                <a:solidFill>
                  <a:srgbClr val="0070C0"/>
                </a:solidFill>
                <a:ea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0070C0"/>
                </a:solidFill>
              </a:rPr>
              <a:t>for mitigation </a:t>
            </a:r>
            <a:r>
              <a:rPr lang="en-US" sz="2400" dirty="0">
                <a:solidFill>
                  <a:srgbClr val="0070C0"/>
                </a:solidFill>
              </a:rPr>
              <a:t>of LPI and beam imprint with bandwidth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441" y="5419218"/>
            <a:ext cx="5153025" cy="10128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Jonathan Zuegel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Director, </a:t>
            </a:r>
            <a:r>
              <a:rPr lang="en-US" dirty="0">
                <a:solidFill>
                  <a:srgbClr val="0070C0"/>
                </a:solidFill>
              </a:rPr>
              <a:t>Laser </a:t>
            </a:r>
            <a:r>
              <a:rPr lang="en-US" dirty="0" smtClean="0">
                <a:solidFill>
                  <a:srgbClr val="0070C0"/>
                </a:solidFill>
              </a:rPr>
              <a:t>and Materials Technology Division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Laboratory for Laser Energetics</a:t>
            </a:r>
          </a:p>
          <a:p>
            <a:r>
              <a:rPr lang="en-US" dirty="0">
                <a:solidFill>
                  <a:srgbClr val="0070C0"/>
                </a:solidFill>
              </a:rPr>
              <a:t>University of Rochester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26359" y="5419217"/>
            <a:ext cx="5153025" cy="10128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Annual Fusion </a:t>
            </a:r>
            <a:r>
              <a:rPr lang="en-US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</a:t>
            </a:r>
            <a:r>
              <a:rPr lang="en-US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Associates</a:t>
            </a:r>
          </a:p>
          <a:p>
            <a:r>
              <a:rPr lang="en-US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December 17, 2020 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481226"/>
            <a:ext cx="9850000" cy="41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9" y="1597697"/>
            <a:ext cx="8044625" cy="37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LLE Active Multi-pass Imaging Cavity Amplifier (AMICA) laser integrates </a:t>
            </a:r>
            <a:br>
              <a:rPr lang="en-US" dirty="0"/>
            </a:br>
            <a:r>
              <a:rPr lang="en-US" dirty="0"/>
              <a:t>a complete beamline into a flexible package that can serve multiple purposes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91910"/>
              </p:ext>
            </p:extLst>
          </p:nvPr>
        </p:nvGraphicFramePr>
        <p:xfrm>
          <a:off x="8756212" y="1597697"/>
          <a:ext cx="2880497" cy="2387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2354">
                  <a:extLst>
                    <a:ext uri="{9D8B030D-6E8A-4147-A177-3AD203B41FA5}">
                      <a16:colId xmlns:a16="http://schemas.microsoft.com/office/drawing/2014/main" val="3382907746"/>
                    </a:ext>
                  </a:extLst>
                </a:gridCol>
                <a:gridCol w="1528143">
                  <a:extLst>
                    <a:ext uri="{9D8B030D-6E8A-4147-A177-3AD203B41FA5}">
                      <a16:colId xmlns:a16="http://schemas.microsoft.com/office/drawing/2014/main" val="381815406"/>
                    </a:ext>
                  </a:extLst>
                </a:gridCol>
              </a:tblGrid>
              <a:tr h="1066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AMICA-based </a:t>
                      </a:r>
                      <a:br>
                        <a:rPr lang="en-US" sz="1600" b="1" dirty="0"/>
                      </a:br>
                      <a:r>
                        <a:rPr lang="en-US" sz="1600" b="1" dirty="0" smtClean="0"/>
                        <a:t>FLUX </a:t>
                      </a:r>
                      <a:r>
                        <a:rPr lang="en-US" sz="1600" b="1" dirty="0"/>
                        <a:t>pump 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laser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AMICA+ 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laser system </a:t>
                      </a:r>
                      <a:br>
                        <a:rPr lang="en-US" sz="1600" b="1" dirty="0"/>
                      </a:br>
                      <a:r>
                        <a:rPr lang="en-US" sz="1600" b="1" i="1" dirty="0">
                          <a:solidFill>
                            <a:srgbClr val="0070C0"/>
                          </a:solidFill>
                        </a:rPr>
                        <a:t>plus</a:t>
                      </a:r>
                      <a:r>
                        <a:rPr lang="en-US" sz="1600" b="1" dirty="0"/>
                        <a:t> 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booster</a:t>
                      </a:r>
                      <a:r>
                        <a:rPr lang="en-US" sz="1600" b="1" baseline="0" dirty="0"/>
                        <a:t> amp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37886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600 J (1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)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400 J (2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)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~2 kJ (1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)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AB67"/>
                          </a:solidFill>
                        </a:rPr>
                        <a:t>~1.5 kJ (2</a:t>
                      </a:r>
                      <a:r>
                        <a:rPr lang="en-US" sz="1600" b="1" dirty="0">
                          <a:solidFill>
                            <a:srgbClr val="00AB67"/>
                          </a:solidFill>
                          <a:sym typeface="Symbol" panose="05050102010706020507" pitchFamily="18" charset="2"/>
                        </a:rPr>
                        <a:t>)</a:t>
                      </a:r>
                      <a:endParaRPr lang="en-US" sz="1600" b="1" dirty="0">
                        <a:solidFill>
                          <a:srgbClr val="00AB67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18517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  <a:r>
                        <a:rPr lang="en-US" sz="1600" b="1" dirty="0">
                          <a:sym typeface="Symbol" panose="05050102010706020507" pitchFamily="18" charset="2"/>
                        </a:rPr>
                        <a:t> </a:t>
                      </a:r>
                      <a:r>
                        <a:rPr lang="en-US" sz="1600" b="1" dirty="0"/>
                        <a:t>1.5 ns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30+ ns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33084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narrowband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Multi-FM</a:t>
                      </a:r>
                      <a:r>
                        <a:rPr lang="en-US" sz="1600" b="1" baseline="0" dirty="0"/>
                        <a:t> SSD</a:t>
                      </a:r>
                      <a:endParaRPr lang="en-US" sz="1600" b="1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69964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3935" y="5454496"/>
            <a:ext cx="8608358" cy="6617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6957" indent="-22695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Space reserved for actively cooled disk amplifier modules for increased rep rate</a:t>
            </a:r>
          </a:p>
          <a:p>
            <a:pPr marL="226957" indent="-22695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Adding an AMICA cavity extension can support ~150-ns pulse lengths (AMICA+XL)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1991" y="1464206"/>
            <a:ext cx="5577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AMICA configuration for FLUX COPA + SFG pump laser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1904" y="4218989"/>
            <a:ext cx="138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Modular construction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4949" y="4673293"/>
            <a:ext cx="130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Dust tight enclosure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8566" y="2347338"/>
            <a:ext cx="243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Ship as-built </a:t>
            </a:r>
            <a:br>
              <a:rPr lang="en-US" sz="1400" b="1" dirty="0"/>
            </a:br>
            <a:r>
              <a:rPr lang="en-US" sz="1400" b="1" dirty="0"/>
              <a:t>(minus high-value optics)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9033" t="10378" b="4358"/>
          <a:stretch/>
        </p:blipFill>
        <p:spPr>
          <a:xfrm>
            <a:off x="9006929" y="4387003"/>
            <a:ext cx="2517761" cy="1924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9000569" y="4048536"/>
            <a:ext cx="2517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LLE 20-cm disk amplifier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649486" y="6390503"/>
            <a:ext cx="2539339" cy="4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anchor="b" anchorCtr="0" compatLnSpc="1">
            <a:prstTxWarp prst="textNoShape">
              <a:avLst/>
            </a:prstTxWarp>
          </a:bodyPr>
          <a:lstStyle>
            <a:lvl1pPr algn="r">
              <a:defRPr sz="1066" b="1">
                <a:solidFill>
                  <a:schemeClr val="accent3"/>
                </a:solidFill>
              </a:defRPr>
            </a:lvl1pPr>
          </a:lstStyle>
          <a:p>
            <a:fld id="{BAA0CC95-8D22-4307-B251-54A7F8C2A0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3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0333D-09EF-274C-A57E-BC5B72CD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52" y="1713059"/>
            <a:ext cx="10511949" cy="3484031"/>
          </a:xfrm>
        </p:spPr>
        <p:txBody>
          <a:bodyPr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FLUX program will address </a:t>
            </a:r>
            <a:r>
              <a:rPr lang="en-US" sz="1800" dirty="0" smtClean="0"/>
              <a:t>laser </a:t>
            </a:r>
            <a:r>
              <a:rPr lang="en-US" sz="1800" dirty="0"/>
              <a:t>and physics challenges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related </a:t>
            </a:r>
            <a:r>
              <a:rPr lang="en-US" sz="1800" dirty="0"/>
              <a:t>to broadband optical </a:t>
            </a:r>
            <a:r>
              <a:rPr lang="en-US" sz="1800" dirty="0" smtClean="0"/>
              <a:t>pulses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FLUX </a:t>
            </a:r>
            <a:r>
              <a:rPr lang="en-US" sz="1800" dirty="0"/>
              <a:t>relies on </a:t>
            </a:r>
            <a:r>
              <a:rPr lang="en-US" sz="1800" dirty="0" smtClean="0"/>
              <a:t>optical parametric </a:t>
            </a:r>
            <a:r>
              <a:rPr lang="en-US" sz="1800" dirty="0"/>
              <a:t>amplification </a:t>
            </a:r>
            <a:r>
              <a:rPr lang="en-US" sz="1800" dirty="0" smtClean="0"/>
              <a:t>OPA and </a:t>
            </a:r>
            <a:r>
              <a:rPr lang="en-US" sz="1800" dirty="0"/>
              <a:t>a novel sum-frequency-generation (SFG) </a:t>
            </a:r>
            <a:r>
              <a:rPr lang="en-US" sz="1800" dirty="0" smtClean="0"/>
              <a:t>scheme </a:t>
            </a:r>
            <a:r>
              <a:rPr lang="en-US" sz="1800" dirty="0"/>
              <a:t>to generate spectrally incoherent, high-energy UV pulses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OPA and SFG stages use large-aperture KDP crystals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Diffraction gratings developed for Laser </a:t>
            </a:r>
            <a:r>
              <a:rPr lang="en-US" dirty="0" err="1" smtClean="0">
                <a:solidFill>
                  <a:srgbClr val="0070C0"/>
                </a:solidFill>
              </a:rPr>
              <a:t>Megajoule</a:t>
            </a:r>
            <a:r>
              <a:rPr lang="en-US" dirty="0" smtClean="0">
                <a:solidFill>
                  <a:srgbClr val="0070C0"/>
                </a:solidFill>
              </a:rPr>
              <a:t> (LMJ) provide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angular dispersion required for efficient SFG and beam smoothing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A new FLUX pump laser system leverages existing LLE laser technology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The FLUX pump laser along with a booster amplifier will be delivered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to the Matter at Extreme Conditions (MEC) at SLAC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B863B-7BD1-504C-92BC-25200A44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2" y="355579"/>
            <a:ext cx="10986365" cy="6604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FLUX concept leverages existing technology to deliver broadband UV laser pulses for mitigating laser-plasma instabilities (LPI) and improving uniformity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002"/>
            <a:ext cx="1392383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20982" y="5439511"/>
            <a:ext cx="8946862" cy="664797"/>
          </a:xfr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NNSA and FES funding </a:t>
            </a:r>
            <a:r>
              <a:rPr lang="en-US" sz="1800" dirty="0" smtClean="0"/>
              <a:t>(coordinated with the ARPA-E BETHE program) enables </a:t>
            </a:r>
            <a:r>
              <a:rPr lang="en-US" sz="1800" dirty="0"/>
              <a:t>FLUX laser system development </a:t>
            </a:r>
            <a:r>
              <a:rPr lang="en-US" sz="1800" dirty="0" smtClean="0"/>
              <a:t>and </a:t>
            </a:r>
            <a:r>
              <a:rPr lang="en-US" sz="1800" dirty="0"/>
              <a:t>LPI mitigation experiments on </a:t>
            </a:r>
            <a:r>
              <a:rPr lang="en-US" sz="1800" dirty="0" smtClean="0"/>
              <a:t>OMEGA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b="15202"/>
          <a:stretch/>
        </p:blipFill>
        <p:spPr>
          <a:xfrm>
            <a:off x="8791831" y="4050246"/>
            <a:ext cx="2807986" cy="511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980" y="4651873"/>
            <a:ext cx="1651686" cy="545217"/>
          </a:xfrm>
          <a:prstGeom prst="rect">
            <a:avLst/>
          </a:prstGeom>
        </p:spPr>
      </p:pic>
      <p:pic>
        <p:nvPicPr>
          <p:cNvPr id="11" name="Picture 2" descr="File:NNS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41" y="3187408"/>
            <a:ext cx="2007965" cy="7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5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88158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3E1D9-5294-0E46-AF86-5D6F5CBF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1"/>
            <a:ext cx="7867047" cy="715291"/>
          </a:xfrm>
        </p:spPr>
        <p:txBody>
          <a:bodyPr/>
          <a:lstStyle/>
          <a:p>
            <a:r>
              <a:rPr lang="en-US" dirty="0"/>
              <a:t>Parametric amplification of spectrally incoherent pulses has been tested on the Multi-</a:t>
            </a:r>
            <a:r>
              <a:rPr lang="en-US" dirty="0" err="1"/>
              <a:t>TeraWatt</a:t>
            </a:r>
            <a:r>
              <a:rPr lang="en-US" dirty="0"/>
              <a:t> (MTW) laser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FB27DA-62D8-F944-BD71-E93B42DA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15" y="1587715"/>
            <a:ext cx="9347751" cy="27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60832"/>
            <a:ext cx="6731159" cy="671068"/>
          </a:xfrm>
        </p:spPr>
        <p:txBody>
          <a:bodyPr/>
          <a:lstStyle/>
          <a:p>
            <a:r>
              <a:rPr lang="en-US" sz="2400" dirty="0"/>
              <a:t>The novel SFG scheme has been investigated on the FLUX testbed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" y="1620649"/>
            <a:ext cx="11839746" cy="2377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101968-D068-E942-84E8-AD8A6268BF5A}"/>
                  </a:ext>
                </a:extLst>
              </p:cNvPr>
              <p:cNvSpPr txBox="1"/>
              <p:nvPr/>
            </p:nvSpPr>
            <p:spPr>
              <a:xfrm>
                <a:off x="605504" y="4979082"/>
                <a:ext cx="49442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: angular dispersion on 1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600" b="1" dirty="0"/>
                  <a:t> wave</a:t>
                </a:r>
                <a:endParaRPr lang="en-US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600" b="1" dirty="0"/>
                  <a:t> : noncollinear angle between 1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600" b="1" dirty="0"/>
                  <a:t> and 2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600" b="1" dirty="0"/>
                  <a:t> waves</a:t>
                </a:r>
              </a:p>
              <a:p>
                <a:endParaRPr lang="en-US" sz="1600" b="1" dirty="0"/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600" b="1" dirty="0">
                    <a:latin typeface="Symbol" panose="05050102010706020507" pitchFamily="18" charset="2"/>
                  </a:rPr>
                  <a:t>: </a:t>
                </a:r>
                <a:r>
                  <a:rPr lang="en-US" sz="1600" b="1" dirty="0"/>
                  <a:t>crystal angle relative to optical axis</a:t>
                </a:r>
                <a:endParaRPr lang="en-US" sz="1600" b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101968-D068-E942-84E8-AD8A6268B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4" y="4979082"/>
                <a:ext cx="4944279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394E87A-0A57-6F4C-851A-FC12D2C6B647}"/>
              </a:ext>
            </a:extLst>
          </p:cNvPr>
          <p:cNvSpPr/>
          <p:nvPr/>
        </p:nvSpPr>
        <p:spPr>
          <a:xfrm>
            <a:off x="1355072" y="4545508"/>
            <a:ext cx="2704587" cy="338554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Three degrees of freedom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231758" y="4979082"/>
            <a:ext cx="797442" cy="36192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69276" y="5459841"/>
            <a:ext cx="797442" cy="36192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541462" y="5928425"/>
            <a:ext cx="797442" cy="36192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57068" y="4990765"/>
            <a:ext cx="90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Static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6516" y="5459841"/>
            <a:ext cx="110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Tunable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7014" y="5914355"/>
            <a:ext cx="110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Tunable</a:t>
            </a:r>
          </a:p>
        </p:txBody>
      </p:sp>
    </p:spTree>
    <p:extLst>
      <p:ext uri="{BB962C8B-B14F-4D97-AF65-F5344CB8AC3E}">
        <p14:creationId xmlns:p14="http://schemas.microsoft.com/office/powerpoint/2010/main" val="62001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B3E1D9-5294-0E46-AF86-5D6F5CBF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57085"/>
            <a:ext cx="9254995" cy="358915"/>
          </a:xfrm>
        </p:spPr>
        <p:txBody>
          <a:bodyPr/>
          <a:lstStyle/>
          <a:p>
            <a:r>
              <a:rPr lang="en-US" sz="2400" dirty="0" smtClean="0"/>
              <a:t>Solid-state laser drivers can produce the large fractional bandwidths required to mitigate laser-plasma instabilities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52976"/>
              </p:ext>
            </p:extLst>
          </p:nvPr>
        </p:nvGraphicFramePr>
        <p:xfrm>
          <a:off x="171738" y="1559376"/>
          <a:ext cx="11921291" cy="348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9171">
                  <a:extLst>
                    <a:ext uri="{9D8B030D-6E8A-4147-A177-3AD203B41FA5}">
                      <a16:colId xmlns:a16="http://schemas.microsoft.com/office/drawing/2014/main" val="3930314689"/>
                    </a:ext>
                  </a:extLst>
                </a:gridCol>
                <a:gridCol w="4488873">
                  <a:extLst>
                    <a:ext uri="{9D8B030D-6E8A-4147-A177-3AD203B41FA5}">
                      <a16:colId xmlns:a16="http://schemas.microsoft.com/office/drawing/2014/main" val="3240588946"/>
                    </a:ext>
                  </a:extLst>
                </a:gridCol>
                <a:gridCol w="4833247">
                  <a:extLst>
                    <a:ext uri="{9D8B030D-6E8A-4147-A177-3AD203B41FA5}">
                      <a16:colId xmlns:a16="http://schemas.microsoft.com/office/drawing/2014/main" val="653389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StarDriver</a:t>
                      </a:r>
                      <a:r>
                        <a:rPr lang="en-US" sz="1800" b="1" baseline="30000" dirty="0" err="1" smtClean="0"/>
                        <a:t>TM</a:t>
                      </a:r>
                      <a:endParaRPr lang="en-US" sz="18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FLUX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Concept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4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Number of beamlines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1,000s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 (in 2022)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6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Symbol" panose="05050102010706020507" pitchFamily="18" charset="2"/>
                        </a:rPr>
                        <a:t>Dw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sz="1800" b="1" dirty="0" smtClean="0"/>
                        <a:t> (total)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2% (existing</a:t>
                      </a:r>
                      <a:r>
                        <a:rPr lang="en-US" sz="1800" b="1" baseline="0" dirty="0" smtClean="0"/>
                        <a:t> glass)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10%</a:t>
                      </a:r>
                      <a:r>
                        <a:rPr lang="en-US" sz="1800" b="1" baseline="0" dirty="0" smtClean="0"/>
                        <a:t> (new glass development)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1.5%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09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Symbol" panose="05050102010706020507" pitchFamily="18" charset="2"/>
                        </a:rPr>
                        <a:t>Dw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smtClean="0"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sz="1800" b="1" dirty="0" smtClean="0"/>
                        <a:t>  (per beamline)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0.1%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1.5%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447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4" b="26492"/>
          <a:stretch/>
        </p:blipFill>
        <p:spPr bwMode="auto">
          <a:xfrm>
            <a:off x="2870847" y="2161309"/>
            <a:ext cx="4463149" cy="115898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b="26492"/>
          <a:stretch/>
        </p:blipFill>
        <p:spPr bwMode="auto">
          <a:xfrm>
            <a:off x="7207357" y="2050473"/>
            <a:ext cx="4798878" cy="125134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34473" y="5344231"/>
            <a:ext cx="99660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Stimulated Rotational Raman Scattering (SRRS):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can be used to increase the bandwidth of solid-state and excimer lasers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is currently being studied in an NRL-LLE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1429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63" y="157783"/>
            <a:ext cx="11605508" cy="770267"/>
          </a:xfrm>
        </p:spPr>
        <p:txBody>
          <a:bodyPr>
            <a:noAutofit/>
          </a:bodyPr>
          <a:lstStyle/>
          <a:p>
            <a:r>
              <a:rPr lang="en-US" sz="2799" dirty="0"/>
              <a:t>A diode-pumped broadband </a:t>
            </a:r>
            <a:r>
              <a:rPr lang="en-US" sz="2799" dirty="0" err="1"/>
              <a:t>StarDriver</a:t>
            </a:r>
            <a:r>
              <a:rPr lang="en-US" sz="2799" baseline="30000" dirty="0" err="1"/>
              <a:t>TM</a:t>
            </a:r>
            <a:r>
              <a:rPr lang="en-US" sz="2799" dirty="0"/>
              <a:t> (</a:t>
            </a:r>
            <a:r>
              <a:rPr lang="en-US" sz="2799" dirty="0" err="1">
                <a:latin typeface="Symbol" panose="05050102010706020507" pitchFamily="18" charset="2"/>
              </a:rPr>
              <a:t>Dw</a:t>
            </a:r>
            <a:r>
              <a:rPr lang="en-US" sz="2799" dirty="0"/>
              <a:t>/</a:t>
            </a:r>
            <a:r>
              <a:rPr lang="en-US" sz="2799" dirty="0">
                <a:latin typeface="Symbol" panose="05050102010706020507" pitchFamily="18" charset="2"/>
              </a:rPr>
              <a:t>w</a:t>
            </a:r>
            <a:r>
              <a:rPr lang="en-US" sz="2799" dirty="0"/>
              <a:t> &gt; 2%) is expected to support a 400-MW power plant with cost&lt;$2B</a:t>
            </a:r>
            <a:endParaRPr lang="en-US" sz="2799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063"/>
            <a:fld id="{F49B8720-E526-BD45-92D7-B4028BF31DDE}" type="slidenum">
              <a:rPr lang="en-US">
                <a:latin typeface="Arial"/>
              </a:rPr>
              <a:pPr defTabSz="457063"/>
              <a:t>16</a:t>
            </a:fld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8" y="975197"/>
            <a:ext cx="8693406" cy="3039337"/>
          </a:xfrm>
          <a:prstGeom prst="rect">
            <a:avLst/>
          </a:prstGeom>
          <a:noFill/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899785" y="1531947"/>
          <a:ext cx="3186287" cy="19259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432">
                  <a:extLst>
                    <a:ext uri="{9D8B030D-6E8A-4147-A177-3AD203B41FA5}">
                      <a16:colId xmlns:a16="http://schemas.microsoft.com/office/drawing/2014/main" val="394898426"/>
                    </a:ext>
                  </a:extLst>
                </a:gridCol>
                <a:gridCol w="1082855">
                  <a:extLst>
                    <a:ext uri="{9D8B030D-6E8A-4147-A177-3AD203B41FA5}">
                      <a16:colId xmlns:a16="http://schemas.microsoft.com/office/drawing/2014/main" val="1236823945"/>
                    </a:ext>
                  </a:extLst>
                </a:gridCol>
              </a:tblGrid>
              <a:tr h="4068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r>
                        <a:rPr lang="en-US" sz="1800" baseline="0" dirty="0">
                          <a:effectLst/>
                        </a:rPr>
                        <a:t> d</a:t>
                      </a:r>
                      <a:r>
                        <a:rPr lang="en-US" sz="1800" dirty="0">
                          <a:effectLst/>
                        </a:rPr>
                        <a:t>irect costs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$1,123M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623184977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Laser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88" marR="65388" marT="9523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$300M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88" marR="65388" marT="9523" marB="0"/>
                </a:tc>
                <a:extLst>
                  <a:ext uri="{0D108BD9-81ED-4DB2-BD59-A6C34878D82A}">
                    <a16:rowId xmlns:a16="http://schemas.microsoft.com/office/drawing/2014/main" val="512981365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Reactor plant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88" marR="65388" marT="9523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$203M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88" marR="65388" marT="9523" marB="0"/>
                </a:tc>
                <a:extLst>
                  <a:ext uri="{0D108BD9-81ED-4DB2-BD59-A6C34878D82A}">
                    <a16:rowId xmlns:a16="http://schemas.microsoft.com/office/drawing/2014/main" val="1908215249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Balance of plant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88" marR="65388" marT="9523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$620M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88" marR="65388" marT="9523" marB="0"/>
                </a:tc>
                <a:extLst>
                  <a:ext uri="{0D108BD9-81ED-4DB2-BD59-A6C34878D82A}">
                    <a16:rowId xmlns:a16="http://schemas.microsoft.com/office/drawing/2014/main" val="4204335896"/>
                  </a:ext>
                </a:extLst>
              </a:tr>
              <a:tr h="4068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Indirect costs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$674M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119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6865" y="3931907"/>
            <a:ext cx="10996531" cy="224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 defTabSz="457063">
              <a:buFont typeface="Arial" panose="020B0604020202020204" pitchFamily="34" charset="0"/>
              <a:buChar char="•"/>
            </a:pPr>
            <a:r>
              <a:rPr lang="en-US" sz="1799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First demonstration of broadband spectrally-Incoherent, high-peak-power UV radiation, sufficient to enable the experimental validation of critical LPI suppression in IFE target designs suitable for commercial fusion power.</a:t>
            </a:r>
            <a:endParaRPr lang="en-US" sz="1799" b="1" dirty="0">
              <a:solidFill>
                <a:prstClr val="black"/>
              </a:solidFill>
              <a:latin typeface="Arial"/>
            </a:endParaRPr>
          </a:p>
          <a:p>
            <a:pPr marL="285664" indent="-285664" defTabSz="457063">
              <a:buFont typeface="Arial" panose="020B0604020202020204" pitchFamily="34" charset="0"/>
              <a:buChar char="•"/>
            </a:pPr>
            <a:r>
              <a:rPr lang="en-US" sz="1799" b="1" dirty="0">
                <a:solidFill>
                  <a:prstClr val="black"/>
                </a:solidFill>
                <a:latin typeface="Arial"/>
              </a:rPr>
              <a:t>Current estimate for diode-pumped broadband </a:t>
            </a:r>
            <a:r>
              <a:rPr lang="en-US" sz="1799" b="1" dirty="0" err="1">
                <a:solidFill>
                  <a:prstClr val="black"/>
                </a:solidFill>
                <a:latin typeface="Arial"/>
              </a:rPr>
              <a:t>StarDriver</a:t>
            </a:r>
            <a:r>
              <a:rPr lang="en-US" sz="1799" b="1" baseline="30000" dirty="0" err="1">
                <a:solidFill>
                  <a:prstClr val="black"/>
                </a:solidFill>
                <a:latin typeface="Arial"/>
              </a:rPr>
              <a:t>TM</a:t>
            </a:r>
            <a:r>
              <a:rPr lang="en-US" sz="1799" b="1" dirty="0">
                <a:solidFill>
                  <a:prstClr val="black"/>
                </a:solidFill>
                <a:latin typeface="Arial"/>
              </a:rPr>
              <a:t>-based 400-MW power plant (based on LIFE cost analysis):</a:t>
            </a:r>
          </a:p>
          <a:p>
            <a:pPr marL="742727" lvl="1" indent="-285664" defTabSz="45706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overnight capital cost: $1.8B</a:t>
            </a:r>
          </a:p>
          <a:p>
            <a:pPr marL="742727" lvl="1" indent="-285664" defTabSz="45706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capital cost of electric power: 4.5 $/W</a:t>
            </a:r>
          </a:p>
          <a:p>
            <a:pPr marL="285664" indent="-285664" defTabSz="457063">
              <a:buFont typeface="Arial" panose="020B0604020202020204" pitchFamily="34" charset="0"/>
              <a:buChar char="•"/>
            </a:pPr>
            <a:r>
              <a:rPr lang="en-US" sz="1799" b="1" dirty="0">
                <a:solidFill>
                  <a:prstClr val="black"/>
                </a:solidFill>
                <a:latin typeface="Arial"/>
              </a:rPr>
              <a:t>Will require more in-depth cost studies for various IFE approaches</a:t>
            </a:r>
          </a:p>
        </p:txBody>
      </p:sp>
    </p:spTree>
    <p:extLst>
      <p:ext uri="{BB962C8B-B14F-4D97-AF65-F5344CB8AC3E}">
        <p14:creationId xmlns:p14="http://schemas.microsoft.com/office/powerpoint/2010/main" val="379989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0333D-09EF-274C-A57E-BC5B72CD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52" y="1713059"/>
            <a:ext cx="10511949" cy="3484031"/>
          </a:xfrm>
        </p:spPr>
        <p:txBody>
          <a:bodyPr>
            <a:spAutoFit/>
          </a:bodyPr>
          <a:lstStyle/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FLUX program will address </a:t>
            </a:r>
            <a:r>
              <a:rPr lang="en-US" sz="1800" dirty="0" smtClean="0"/>
              <a:t>laser </a:t>
            </a:r>
            <a:r>
              <a:rPr lang="en-US" sz="1800" dirty="0"/>
              <a:t>and physics challenges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related </a:t>
            </a:r>
            <a:r>
              <a:rPr lang="en-US" sz="1800" dirty="0"/>
              <a:t>to broadband optical </a:t>
            </a:r>
            <a:r>
              <a:rPr lang="en-US" sz="1800" dirty="0" smtClean="0"/>
              <a:t>pulses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FLUX </a:t>
            </a:r>
            <a:r>
              <a:rPr lang="en-US" sz="1800" dirty="0"/>
              <a:t>relies on </a:t>
            </a:r>
            <a:r>
              <a:rPr lang="en-US" sz="1800" dirty="0" smtClean="0"/>
              <a:t>optical parametric </a:t>
            </a:r>
            <a:r>
              <a:rPr lang="en-US" sz="1800" dirty="0"/>
              <a:t>amplification </a:t>
            </a:r>
            <a:r>
              <a:rPr lang="en-US" sz="1800" dirty="0" smtClean="0"/>
              <a:t>OPA and </a:t>
            </a:r>
            <a:r>
              <a:rPr lang="en-US" sz="1800" dirty="0"/>
              <a:t>a novel sum-frequency-generation (SFG) </a:t>
            </a:r>
            <a:r>
              <a:rPr lang="en-US" sz="1800" dirty="0" smtClean="0"/>
              <a:t>scheme </a:t>
            </a:r>
            <a:r>
              <a:rPr lang="en-US" sz="1800" dirty="0"/>
              <a:t>to generate spectrally incoherent, high-energy UV pulses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OPA and SFG stages use large-aperture KDP crystals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Diffraction gratings developed for Laser </a:t>
            </a:r>
            <a:r>
              <a:rPr lang="en-US" dirty="0" err="1" smtClean="0">
                <a:solidFill>
                  <a:srgbClr val="0070C0"/>
                </a:solidFill>
              </a:rPr>
              <a:t>Megajoule</a:t>
            </a:r>
            <a:r>
              <a:rPr lang="en-US" dirty="0" smtClean="0">
                <a:solidFill>
                  <a:srgbClr val="0070C0"/>
                </a:solidFill>
              </a:rPr>
              <a:t> (LMJ) provide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angular dispersion required for efficient SFG and beam smoothing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A new FLUX pump laser system leverages existing LLE laser technology</a:t>
            </a:r>
          </a:p>
          <a:p>
            <a:pPr lvl="1">
              <a:lnSpc>
                <a:spcPct val="105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The FLUX pump laser along with a booster amplifier will be delivered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to the Matter at Extreme Conditions (MEC) at SLAC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B863B-7BD1-504C-92BC-25200A44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2" y="355579"/>
            <a:ext cx="10986365" cy="6604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FLUX concept leverages existing technology to deliver broadband UV laser pulses for mitigating laser-plasma instabilities </a:t>
            </a:r>
            <a:r>
              <a:rPr lang="en-US" dirty="0">
                <a:solidFill>
                  <a:srgbClr val="0070C0"/>
                </a:solidFill>
              </a:rPr>
              <a:t>(LPI) and </a:t>
            </a:r>
            <a:r>
              <a:rPr lang="en-US" dirty="0" smtClean="0">
                <a:solidFill>
                  <a:srgbClr val="0070C0"/>
                </a:solidFill>
              </a:rPr>
              <a:t>improving uniformity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20982" y="5439511"/>
            <a:ext cx="8946862" cy="664797"/>
          </a:xfr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NNSA and FES funding (coordinated with the ARPA-E BETHE program) enables FLUX laser system development and </a:t>
            </a:r>
            <a:r>
              <a:rPr lang="en-US" sz="1800" dirty="0" smtClean="0"/>
              <a:t>LPI </a:t>
            </a:r>
            <a:r>
              <a:rPr lang="en-US" sz="1800" dirty="0"/>
              <a:t>mitigation experiments on OMEGA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2002"/>
            <a:ext cx="108065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b="15202"/>
          <a:stretch/>
        </p:blipFill>
        <p:spPr>
          <a:xfrm>
            <a:off x="8791831" y="4050246"/>
            <a:ext cx="2807986" cy="51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980" y="4651873"/>
            <a:ext cx="1651686" cy="545217"/>
          </a:xfrm>
          <a:prstGeom prst="rect">
            <a:avLst/>
          </a:prstGeom>
        </p:spPr>
      </p:pic>
      <p:pic>
        <p:nvPicPr>
          <p:cNvPr id="1026" name="Picture 2" descr="File:NNS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41" y="3187408"/>
            <a:ext cx="2007965" cy="7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3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61A3C18-DF33-D344-9EE6-A79D1A6FE1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4089368"/>
                  </p:ext>
                </p:extLst>
              </p:nvPr>
            </p:nvGraphicFramePr>
            <p:xfrm>
              <a:off x="609600" y="1600200"/>
              <a:ext cx="6037847" cy="3754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03621">
                      <a:extLst>
                        <a:ext uri="{9D8B030D-6E8A-4147-A177-3AD203B41FA5}">
                          <a16:colId xmlns:a16="http://schemas.microsoft.com/office/drawing/2014/main" val="1903058688"/>
                        </a:ext>
                      </a:extLst>
                    </a:gridCol>
                    <a:gridCol w="3134226">
                      <a:extLst>
                        <a:ext uri="{9D8B030D-6E8A-4147-A177-3AD203B41FA5}">
                          <a16:colId xmlns:a16="http://schemas.microsoft.com/office/drawing/2014/main" val="171614192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FLUX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(Fourth-generation Laser for Ultrabroadband Experiments) 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015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Physics</a:t>
                          </a:r>
                          <a:r>
                            <a:rPr lang="en-US" sz="1600" b="1" baseline="0" dirty="0">
                              <a:solidFill>
                                <a:schemeClr val="bg1"/>
                              </a:solidFill>
                            </a:rPr>
                            <a:t> requirement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Specification</a:t>
                          </a:r>
                        </a:p>
                      </a:txBody>
                      <a:tcPr anchor="ctr"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054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Central wavelength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351</a:t>
                          </a:r>
                          <a:r>
                            <a:rPr lang="en-US" sz="1600" b="1" baseline="0" dirty="0"/>
                            <a:t> nm (3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oMath>
                          </a14:m>
                          <a:r>
                            <a:rPr lang="en-US" sz="1600" b="1" baseline="0" dirty="0"/>
                            <a:t>)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587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Fractional</a:t>
                          </a:r>
                          <a:r>
                            <a:rPr lang="en-US" sz="1600" b="1" baseline="0" dirty="0"/>
                            <a:t> bandwidth </a:t>
                          </a:r>
                          <a:r>
                            <a:rPr lang="en-US" sz="1600" b="1" dirty="0" err="1">
                              <a:latin typeface="Symbol" panose="05050102010706020507" pitchFamily="18" charset="2"/>
                            </a:rPr>
                            <a:t>D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oMath>
                          </a14:m>
                          <a:r>
                            <a:rPr lang="en-US" sz="1600" b="0" dirty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sz="1600" b="1" i="1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1600" b="1" baseline="-25000" dirty="0">
                            <a:latin typeface="Symbol" panose="05050102010706020507" pitchFamily="18" charset="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7680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Pulse duration</a:t>
                          </a:r>
                          <a:r>
                            <a:rPr lang="en-US" sz="1600" b="0" dirty="0"/>
                            <a:t>/</a:t>
                          </a:r>
                          <a:r>
                            <a:rPr lang="en-US" sz="1600" b="1" dirty="0"/>
                            <a:t>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 ns</a:t>
                          </a:r>
                          <a:r>
                            <a:rPr lang="en-US" sz="1600" b="0" baseline="0" dirty="0"/>
                            <a:t>/</a:t>
                          </a:r>
                          <a:r>
                            <a:rPr lang="en-US" sz="1600" b="1" baseline="0" dirty="0"/>
                            <a:t>flat in time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144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150 J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4775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power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 TW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7527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Far-field</a:t>
                          </a:r>
                          <a:r>
                            <a:rPr lang="en-US" sz="1600" b="1" baseline="0" dirty="0"/>
                            <a:t> size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Focusable to 100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600" b="1" dirty="0"/>
                            <a:t>m</a:t>
                          </a:r>
                          <a:br>
                            <a:rPr lang="en-US" sz="1600" b="1" dirty="0"/>
                          </a:br>
                          <a:r>
                            <a:rPr lang="en-US" sz="1600" b="1" dirty="0"/>
                            <a:t>(with</a:t>
                          </a:r>
                          <a:r>
                            <a:rPr lang="en-US" sz="1600" b="1" baseline="0" dirty="0"/>
                            <a:t> distributed phase plates)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2136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intensity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</a:t>
                          </a:r>
                          <a:r>
                            <a:rPr lang="en-US" sz="1600" b="1" baseline="30000" dirty="0"/>
                            <a:t>15</a:t>
                          </a:r>
                          <a:r>
                            <a:rPr lang="en-US" sz="1600" b="1" dirty="0"/>
                            <a:t> W/cm</a:t>
                          </a:r>
                          <a:r>
                            <a:rPr lang="en-US" sz="1600" b="1" baseline="30000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2527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61A3C18-DF33-D344-9EE6-A79D1A6FE1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4089368"/>
                  </p:ext>
                </p:extLst>
              </p:nvPr>
            </p:nvGraphicFramePr>
            <p:xfrm>
              <a:off x="609600" y="1600200"/>
              <a:ext cx="6037847" cy="3754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03621">
                      <a:extLst>
                        <a:ext uri="{9D8B030D-6E8A-4147-A177-3AD203B41FA5}">
                          <a16:colId xmlns:a16="http://schemas.microsoft.com/office/drawing/2014/main" val="1903058688"/>
                        </a:ext>
                      </a:extLst>
                    </a:gridCol>
                    <a:gridCol w="3134226">
                      <a:extLst>
                        <a:ext uri="{9D8B030D-6E8A-4147-A177-3AD203B41FA5}">
                          <a16:colId xmlns:a16="http://schemas.microsoft.com/office/drawing/2014/main" val="1716141920"/>
                        </a:ext>
                      </a:extLst>
                    </a:gridCol>
                  </a:tblGrid>
                  <a:tr h="579120">
                    <a:tc gridSpan="2"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FLUX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(Fourth-generation Laser for Ultrabroadband Experiments) 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015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Physics</a:t>
                          </a:r>
                          <a:r>
                            <a:rPr lang="en-US" sz="1600" b="1" baseline="0" dirty="0">
                              <a:solidFill>
                                <a:schemeClr val="bg1"/>
                              </a:solidFill>
                            </a:rPr>
                            <a:t> requirement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Specification</a:t>
                          </a:r>
                        </a:p>
                      </a:txBody>
                      <a:tcPr anchor="ctr"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054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Central wavelength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3191" t="-259016" r="-778" b="-6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876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9" t="-359016" r="-108595" b="-5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7680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Pulse duration</a:t>
                          </a:r>
                          <a:r>
                            <a:rPr lang="en-US" sz="1600" b="0" dirty="0"/>
                            <a:t>/</a:t>
                          </a:r>
                          <a:r>
                            <a:rPr lang="en-US" sz="1600" b="1" dirty="0"/>
                            <a:t>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1.5 ns</a:t>
                          </a:r>
                          <a:r>
                            <a:rPr lang="en-US" sz="1600" b="0" baseline="0" dirty="0"/>
                            <a:t>/</a:t>
                          </a:r>
                          <a:r>
                            <a:rPr lang="en-US" sz="1600" b="1" baseline="0" dirty="0"/>
                            <a:t>flat in time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144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150 J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4775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power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0.1 TW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752752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Far-field</a:t>
                          </a:r>
                          <a:r>
                            <a:rPr lang="en-US" sz="1600" b="1" baseline="0" dirty="0"/>
                            <a:t> size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3191" t="-487368" r="-778" b="-7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2136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On-target</a:t>
                          </a:r>
                          <a:r>
                            <a:rPr lang="en-US" sz="1600" b="1" baseline="0" dirty="0"/>
                            <a:t> intensity</a:t>
                          </a:r>
                          <a:endParaRPr lang="en-US" sz="16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10</a:t>
                          </a:r>
                          <a:r>
                            <a:rPr lang="en-US" sz="1600" b="1" baseline="30000" dirty="0"/>
                            <a:t>15</a:t>
                          </a:r>
                          <a:r>
                            <a:rPr lang="en-US" sz="1600" b="1" dirty="0"/>
                            <a:t> W/cm</a:t>
                          </a:r>
                          <a:r>
                            <a:rPr lang="en-US" sz="1600" b="1" baseline="30000" dirty="0"/>
                            <a:t>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25277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0B3E1D9-5294-0E46-AF86-5D6F5CBF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521208"/>
            <a:ext cx="10969943" cy="32918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Experiments </a:t>
            </a:r>
            <a:r>
              <a:rPr lang="en-US" dirty="0" smtClean="0">
                <a:solidFill>
                  <a:srgbClr val="0070C0"/>
                </a:solidFill>
              </a:rPr>
              <a:t>will use a FLUX laser to </a:t>
            </a:r>
            <a:r>
              <a:rPr lang="en-US" dirty="0">
                <a:solidFill>
                  <a:srgbClr val="0070C0"/>
                </a:solidFill>
              </a:rPr>
              <a:t>investigate LPI and beam imprint </a:t>
            </a:r>
            <a:r>
              <a:rPr lang="en-US" dirty="0" smtClean="0">
                <a:solidFill>
                  <a:srgbClr val="0070C0"/>
                </a:solidFill>
              </a:rPr>
              <a:t>mitigation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C3C5-154F-9049-8166-0AAB297EE520}"/>
              </a:ext>
            </a:extLst>
          </p:cNvPr>
          <p:cNvSpPr txBox="1"/>
          <p:nvPr/>
        </p:nvSpPr>
        <p:spPr>
          <a:xfrm>
            <a:off x="1382893" y="5605946"/>
            <a:ext cx="9423038" cy="584775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broadband spectrally incoherent FLUX pulses will be used with the 60 narrowband OMEGA pulses to support experiments, modeling capabilities, and technology for future ICF drivers.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920949-488C-BA44-B00D-4AF7B63C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046" y="3167400"/>
            <a:ext cx="3831012" cy="2312731"/>
          </a:xfrm>
          <a:prstGeom prst="rect">
            <a:avLst/>
          </a:prstGeom>
        </p:spPr>
      </p:pic>
      <p:pic>
        <p:nvPicPr>
          <p:cNvPr id="8" name="Picture 7" descr="Omega Target Structure">
            <a:extLst>
              <a:ext uri="{FF2B5EF4-FFF2-40B4-BE49-F238E27FC236}">
                <a16:creationId xmlns:a16="http://schemas.microsoft.com/office/drawing/2014/main" id="{DE2546A2-D742-A147-9EC9-13895086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54" y="1892577"/>
            <a:ext cx="2350025" cy="15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8C904D-397D-1247-B140-0B38EF70B6F5}"/>
              </a:ext>
            </a:extLst>
          </p:cNvPr>
          <p:cNvSpPr/>
          <p:nvPr/>
        </p:nvSpPr>
        <p:spPr>
          <a:xfrm>
            <a:off x="7458685" y="1430923"/>
            <a:ext cx="2797561" cy="338554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OMEGA-60 target chamber</a:t>
            </a:r>
          </a:p>
        </p:txBody>
      </p:sp>
    </p:spTree>
    <p:extLst>
      <p:ext uri="{BB962C8B-B14F-4D97-AF65-F5344CB8AC3E}">
        <p14:creationId xmlns:p14="http://schemas.microsoft.com/office/powerpoint/2010/main" val="380018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EAA661-63AC-FA4C-A8EA-401789A2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72" y="286477"/>
            <a:ext cx="7269177" cy="79864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FLUX </a:t>
            </a:r>
            <a:r>
              <a:rPr lang="en-US" dirty="0" smtClean="0">
                <a:solidFill>
                  <a:srgbClr val="0070C0"/>
                </a:solidFill>
              </a:rPr>
              <a:t>program addresses laser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physics </a:t>
            </a:r>
            <a:r>
              <a:rPr lang="en-US" dirty="0">
                <a:solidFill>
                  <a:srgbClr val="0070C0"/>
                </a:solidFill>
              </a:rPr>
              <a:t>challenges </a:t>
            </a:r>
            <a:r>
              <a:rPr lang="en-US" dirty="0" smtClean="0">
                <a:solidFill>
                  <a:srgbClr val="0070C0"/>
                </a:solidFill>
              </a:rPr>
              <a:t>related to broadband optical pulses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2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3" b="23842"/>
          <a:stretch/>
        </p:blipFill>
        <p:spPr bwMode="auto">
          <a:xfrm>
            <a:off x="2195966" y="1348513"/>
            <a:ext cx="7673064" cy="232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19366" y="1334953"/>
            <a:ext cx="177604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Room 5101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8223" y="1334953"/>
            <a:ext cx="254083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OMEGA Target Bay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B4A4627-1F7D-2E47-8845-9145C0246CD2}"/>
              </a:ext>
            </a:extLst>
          </p:cNvPr>
          <p:cNvSpPr txBox="1">
            <a:spLocks/>
          </p:cNvSpPr>
          <p:nvPr/>
        </p:nvSpPr>
        <p:spPr>
          <a:xfrm>
            <a:off x="405257" y="3803657"/>
            <a:ext cx="5257800" cy="205162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02608" indent="-302608" algn="l" defTabSz="609448" rtl="0" eaLnBrk="1" latinLnBrk="0" hangingPunct="1">
              <a:spcBef>
                <a:spcPts val="1200"/>
              </a:spcBef>
              <a:buFont typeface="Lucida Grande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042" indent="-308956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5" indent="-242888"/>
            <a:r>
              <a:rPr lang="en-US" dirty="0" smtClean="0"/>
              <a:t>Laser</a:t>
            </a:r>
            <a:endParaRPr lang="en-US" dirty="0"/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Optical damage with </a:t>
            </a:r>
            <a:r>
              <a:rPr lang="en-US" sz="1400" dirty="0" smtClean="0">
                <a:solidFill>
                  <a:srgbClr val="0070C0"/>
                </a:solidFill>
              </a:rPr>
              <a:t>spectrally incoherent pulses</a:t>
            </a:r>
            <a:endParaRPr lang="en-US" sz="1400" dirty="0">
              <a:solidFill>
                <a:srgbClr val="0070C0"/>
              </a:solidFill>
            </a:endParaRP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Broadband transport and focusing</a:t>
            </a:r>
            <a:endParaRPr lang="en-US" sz="1400" dirty="0">
              <a:solidFill>
                <a:srgbClr val="0070C0"/>
              </a:solidFill>
            </a:endParaRPr>
          </a:p>
          <a:p>
            <a:pPr lvl="1"/>
            <a:r>
              <a:rPr lang="en-US" sz="1400" dirty="0">
                <a:solidFill>
                  <a:srgbClr val="0070C0"/>
                </a:solidFill>
              </a:rPr>
              <a:t>Gratings for efficient sum-frequency generation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Overall efficiency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A4627-1F7D-2E47-8845-9145C024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902" y="3809652"/>
            <a:ext cx="6261122" cy="126111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Physics at relevant intensities</a:t>
            </a:r>
            <a:endParaRPr lang="en-US" dirty="0"/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CBET and other laser-plasma instabilities</a:t>
            </a:r>
            <a:endParaRPr lang="en-US" sz="1400" dirty="0">
              <a:solidFill>
                <a:srgbClr val="0070C0"/>
              </a:solidFill>
            </a:endParaRP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Laser imprint and hydro </a:t>
            </a:r>
            <a:r>
              <a:rPr lang="en-US" sz="1400" dirty="0">
                <a:solidFill>
                  <a:srgbClr val="0070C0"/>
                </a:solidFill>
              </a:rPr>
              <a:t>instabilities </a:t>
            </a:r>
            <a:endParaRPr lang="en-US" sz="1400" dirty="0" smtClean="0">
              <a:solidFill>
                <a:srgbClr val="0070C0"/>
              </a:solidFill>
            </a:endParaRPr>
          </a:p>
          <a:p>
            <a:pPr lvl="1"/>
            <a:r>
              <a:rPr lang="en-US" sz="1400" dirty="0" smtClean="0">
                <a:solidFill>
                  <a:srgbClr val="0070C0"/>
                </a:solidFill>
              </a:rPr>
              <a:t>Optimization of “bandwidth </a:t>
            </a:r>
            <a:r>
              <a:rPr lang="en-US" sz="1400" dirty="0">
                <a:solidFill>
                  <a:srgbClr val="0070C0"/>
                </a:solidFill>
              </a:rPr>
              <a:t>formats”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8BD04F9-0336-ED4F-BE83-E7E0A116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592" y="4933608"/>
            <a:ext cx="5189742" cy="1658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0268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A7821F0A-BA31-9845-89C4-155F531C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21208"/>
            <a:ext cx="10969943" cy="32918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FLUX relies on parametric amplification and a novel sum-frequency-generation (SFG) scheme to generate spectrally incoherent, high-energy UV pulses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9" y="1617991"/>
            <a:ext cx="11449605" cy="2531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949" y="4357940"/>
            <a:ext cx="909292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The FLUX laser development and experimental program spans multiple years:</a:t>
            </a:r>
          </a:p>
          <a:p>
            <a:pPr marL="749184" lvl="1" indent="-28575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1600" b="1" dirty="0" smtClean="0">
                <a:solidFill>
                  <a:srgbClr val="0070C0"/>
                </a:solidFill>
              </a:rPr>
              <a:t>Testing of sub-components and concepts in FY2019 and FY2020</a:t>
            </a:r>
          </a:p>
          <a:p>
            <a:pPr marL="749184" lvl="1" indent="-28575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1600" b="1" dirty="0" smtClean="0">
                <a:solidFill>
                  <a:srgbClr val="0070C0"/>
                </a:solidFill>
              </a:rPr>
              <a:t>Design and procurement in FY2020</a:t>
            </a:r>
          </a:p>
          <a:p>
            <a:pPr marL="749184" lvl="1" indent="-28575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1600" b="1" dirty="0" smtClean="0">
                <a:solidFill>
                  <a:srgbClr val="0070C0"/>
                </a:solidFill>
              </a:rPr>
              <a:t>Construction in FY2021</a:t>
            </a:r>
          </a:p>
          <a:p>
            <a:pPr marL="749184" lvl="1" indent="-28575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1600" b="1" dirty="0" smtClean="0">
                <a:solidFill>
                  <a:srgbClr val="0070C0"/>
                </a:solidFill>
              </a:rPr>
              <a:t>Activation with OMEGA in FY2022</a:t>
            </a:r>
          </a:p>
          <a:p>
            <a:pPr marL="749184" lvl="1" indent="-285750">
              <a:spcBef>
                <a:spcPts val="600"/>
              </a:spcBef>
              <a:buFont typeface="Arial" panose="020B0604020202020204" pitchFamily="34" charset="0"/>
              <a:buChar char="‒"/>
            </a:pPr>
            <a:r>
              <a:rPr lang="en-US" sz="1600" b="1" dirty="0" smtClean="0">
                <a:solidFill>
                  <a:srgbClr val="0070C0"/>
                </a:solidFill>
              </a:rPr>
              <a:t>LPI and uniformity experiments in FY2022 and FY2023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539D4-3C38-3C4B-BE35-15E023AE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36" y="5120720"/>
            <a:ext cx="10326470" cy="897682"/>
          </a:xfrm>
        </p:spPr>
        <p:txBody>
          <a:bodyPr>
            <a:spAutoFit/>
          </a:bodyPr>
          <a:lstStyle/>
          <a:p>
            <a:r>
              <a:rPr lang="en-US" sz="1800" dirty="0" smtClean="0"/>
              <a:t>OPAs can deliver high-conversion </a:t>
            </a:r>
            <a:r>
              <a:rPr lang="en-US" sz="1800" dirty="0"/>
              <a:t>efficiency and broadband </a:t>
            </a:r>
            <a:r>
              <a:rPr lang="en-US" sz="1800" dirty="0" smtClean="0"/>
              <a:t>output:</a:t>
            </a:r>
            <a:endParaRPr lang="en-US" sz="1800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collinear </a:t>
            </a:r>
            <a:r>
              <a:rPr lang="en-US" dirty="0">
                <a:solidFill>
                  <a:srgbClr val="0070C0"/>
                </a:solidFill>
              </a:rPr>
              <a:t>operation close to spectral degeneracy: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energy and </a:t>
            </a:r>
            <a:r>
              <a:rPr lang="en-US" dirty="0" smtClean="0">
                <a:solidFill>
                  <a:srgbClr val="0070C0"/>
                </a:solidFill>
              </a:rPr>
              <a:t>&gt;2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0070C0"/>
                </a:solidFill>
              </a:rPr>
              <a:t> bandwidth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70% energy transfer from pump to combined signal </a:t>
            </a:r>
            <a:r>
              <a:rPr lang="en-US" dirty="0" smtClean="0">
                <a:solidFill>
                  <a:srgbClr val="0070C0"/>
                </a:solidFill>
              </a:rPr>
              <a:t>and idler beams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B3E1D9-5294-0E46-AF86-5D6F5CBF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45074"/>
            <a:ext cx="10969943" cy="32918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Optical parametric amplification </a:t>
            </a:r>
            <a:r>
              <a:rPr lang="en-US" dirty="0" smtClean="0">
                <a:solidFill>
                  <a:srgbClr val="0070C0"/>
                </a:solidFill>
              </a:rPr>
              <a:t>(OPA) can generate broadband spectrally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incoherent </a:t>
            </a:r>
            <a:r>
              <a:rPr lang="en-US" dirty="0">
                <a:solidFill>
                  <a:srgbClr val="0070C0"/>
                </a:solidFill>
              </a:rPr>
              <a:t>pulses around 1053 nm with efficiency &gt; 70%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7A869C-66DF-7C45-BEBE-045C73429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35"/>
          <a:stretch/>
        </p:blipFill>
        <p:spPr>
          <a:xfrm>
            <a:off x="1067436" y="1897111"/>
            <a:ext cx="3956627" cy="2849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281F9-473F-624A-9C56-7DA6BD306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222"/>
          <a:stretch/>
        </p:blipFill>
        <p:spPr>
          <a:xfrm>
            <a:off x="5417361" y="1307119"/>
            <a:ext cx="5750657" cy="33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53568"/>
            <a:ext cx="9982359" cy="6644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Sum-frequency generation in an angularly dispersed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noncollinear </a:t>
            </a:r>
            <a:r>
              <a:rPr lang="en-US" dirty="0">
                <a:solidFill>
                  <a:srgbClr val="0070C0"/>
                </a:solidFill>
              </a:rPr>
              <a:t>geometry yields </a:t>
            </a:r>
            <a:r>
              <a:rPr lang="en-US" dirty="0" smtClean="0">
                <a:solidFill>
                  <a:srgbClr val="0070C0"/>
                </a:solidFill>
              </a:rPr>
              <a:t>broadband </a:t>
            </a:r>
            <a:r>
              <a:rPr lang="en-US" dirty="0">
                <a:solidFill>
                  <a:srgbClr val="0070C0"/>
                </a:solidFill>
              </a:rPr>
              <a:t>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101968-D068-E942-84E8-AD8A6268BF5A}"/>
                  </a:ext>
                </a:extLst>
              </p:cNvPr>
              <p:cNvSpPr txBox="1"/>
              <p:nvPr/>
            </p:nvSpPr>
            <p:spPr>
              <a:xfrm>
                <a:off x="609441" y="5308093"/>
                <a:ext cx="49442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: angular dispersion on 1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600" b="1" dirty="0"/>
                  <a:t> wave</a:t>
                </a:r>
                <a:endParaRPr lang="en-US" sz="1600" b="1" baseline="-25000" dirty="0"/>
              </a:p>
              <a:p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600" b="1" dirty="0"/>
                  <a:t> : noncollinear angle between 1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600" b="1" dirty="0"/>
                  <a:t> and 2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600" b="1" dirty="0"/>
                  <a:t> waves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600" b="1" dirty="0">
                    <a:latin typeface="Symbol" panose="05050102010706020507" pitchFamily="18" charset="2"/>
                  </a:rPr>
                  <a:t>: </a:t>
                </a:r>
                <a:r>
                  <a:rPr lang="en-US" sz="1600" b="1" dirty="0"/>
                  <a:t>crystal angle relative to optical axis</a:t>
                </a:r>
                <a:endParaRPr lang="en-US" sz="1600" b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101968-D068-E942-84E8-AD8A6268B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" y="5308093"/>
                <a:ext cx="4944279" cy="830997"/>
              </a:xfrm>
              <a:prstGeom prst="rect">
                <a:avLst/>
              </a:prstGeom>
              <a:blipFill>
                <a:blip r:embed="rId2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394E87A-0A57-6F4C-851A-FC12D2C6B647}"/>
              </a:ext>
            </a:extLst>
          </p:cNvPr>
          <p:cNvSpPr/>
          <p:nvPr/>
        </p:nvSpPr>
        <p:spPr>
          <a:xfrm>
            <a:off x="1184952" y="4759421"/>
            <a:ext cx="2704587" cy="338554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Three degrees of freedom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84C7664D-0F5E-6C4F-9BBC-55CA5A13F8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97564" y="5425810"/>
                <a:ext cx="5490570" cy="5955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84C7664D-0F5E-6C4F-9BBC-55CA5A13F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7564" y="5425810"/>
                <a:ext cx="5490570" cy="5955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C3A38B-E5F1-5045-967E-F602A64FE07B}"/>
                  </a:ext>
                </a:extLst>
              </p:cNvPr>
              <p:cNvSpPr/>
              <p:nvPr/>
            </p:nvSpPr>
            <p:spPr>
              <a:xfrm>
                <a:off x="6092984" y="4768038"/>
                <a:ext cx="5486400" cy="338554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Phase mismatch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𝜹𝝎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𝜹𝝎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C3A38B-E5F1-5045-967E-F602A64FE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84" y="4768038"/>
                <a:ext cx="5486400" cy="338554"/>
              </a:xfrm>
              <a:prstGeom prst="rect">
                <a:avLst/>
              </a:prstGeom>
              <a:blipFill>
                <a:blip r:embed="rId4"/>
                <a:stretch>
                  <a:fillRect l="-44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BD5CA1C-FBC6-CB4D-9740-46DB456A0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062" y="1692747"/>
            <a:ext cx="86487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8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A3304A-0E16-864E-81EE-6A7B7600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6" y="2031541"/>
            <a:ext cx="10960100" cy="254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0E48D-EA1A-9747-ADF9-9F1689C852A1}"/>
              </a:ext>
            </a:extLst>
          </p:cNvPr>
          <p:cNvSpPr/>
          <p:nvPr/>
        </p:nvSpPr>
        <p:spPr>
          <a:xfrm>
            <a:off x="1280024" y="1392721"/>
            <a:ext cx="1712560" cy="6742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B863B-7BD1-504C-92BC-25200A44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16" y="355579"/>
            <a:ext cx="9893459" cy="6604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Sum-frequency generation in an angularly dispersed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noncollinear geometry yields broadband operation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63A84-C2A0-624A-B4FB-1BA14CD5C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807" y="1738697"/>
            <a:ext cx="2203393" cy="342879"/>
          </a:xfrm>
          <a:solidFill>
            <a:srgbClr val="0070C0"/>
          </a:solidFill>
        </p:spPr>
        <p:txBody>
          <a:bodyPr/>
          <a:lstStyle/>
          <a:p>
            <a:r>
              <a:rPr lang="en-US" sz="1400" dirty="0"/>
              <a:t>No detuning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4CB0A935-868E-0542-83D8-29A86F696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7701" y="1739435"/>
                <a:ext cx="2198020" cy="32624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vert="horz" wrap="square" lIns="36576" tIns="36576" rIns="36576" bIns="73152" rtlCol="0" anchor="ctr" anchorCtr="0">
                <a:spAutoFit/>
              </a:bodyPr>
              <a:lstStyle>
                <a:lvl1pPr marL="0" indent="0" algn="ctr" defTabSz="609448" rtl="0" eaLnBrk="1" latinLnBrk="0" hangingPunct="1">
                  <a:spcBef>
                    <a:spcPts val="25"/>
                  </a:spcBef>
                  <a:buFont typeface="Lucida Grande"/>
                  <a:buNone/>
                  <a:defRPr sz="16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59694" indent="-300492" algn="l" defTabSz="609448" rtl="0" eaLnBrk="1" latinLnBrk="0" hangingPunct="1">
                  <a:lnSpc>
                    <a:spcPct val="100000"/>
                  </a:lnSpc>
                  <a:spcBef>
                    <a:spcPts val="533"/>
                  </a:spcBef>
                  <a:buFont typeface="Arial"/>
                  <a:buChar char="－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-300492" algn="l" defTabSz="609448" rtl="0" eaLnBrk="1" latinLnBrk="0" hangingPunct="1">
                  <a:spcBef>
                    <a:spcPts val="267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78098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37299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1962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409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0857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305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Detuning </a:t>
                </a:r>
                <a:r>
                  <a:rPr lang="en-US" sz="1400" b="0" dirty="0"/>
                  <a:t>=</a:t>
                </a:r>
                <a:r>
                  <a:rPr lang="en-US" sz="1400" dirty="0"/>
                  <a:t> 300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400" dirty="0" err="1"/>
                  <a:t>rad</a:t>
                </a:r>
                <a:endParaRPr lang="en-US" sz="1400" dirty="0"/>
              </a:p>
            </p:txBody>
          </p:sp>
        </mc:Choice>
        <mc:Fallback xmlns="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4CB0A935-868E-0542-83D8-29A86F696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701" y="1739435"/>
                <a:ext cx="2198020" cy="326243"/>
              </a:xfrm>
              <a:prstGeom prst="rect">
                <a:avLst/>
              </a:prstGeom>
              <a:blipFill>
                <a:blip r:embed="rId3"/>
                <a:stretch>
                  <a:fillRect t="-5556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0154471C-22DA-D74A-A7F9-09DC5D7AB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5596" y="1740740"/>
                <a:ext cx="2198020" cy="32624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vert="horz" wrap="square" lIns="36576" tIns="36576" rIns="36576" bIns="73152" rtlCol="0" anchor="ctr" anchorCtr="0">
                <a:spAutoFit/>
              </a:bodyPr>
              <a:lstStyle>
                <a:lvl1pPr marL="0" indent="0" algn="ctr" defTabSz="609448" rtl="0" eaLnBrk="1" latinLnBrk="0" hangingPunct="1">
                  <a:spcBef>
                    <a:spcPts val="25"/>
                  </a:spcBef>
                  <a:buFont typeface="Lucida Grande"/>
                  <a:buNone/>
                  <a:defRPr sz="16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59694" indent="-300492" algn="l" defTabSz="609448" rtl="0" eaLnBrk="1" latinLnBrk="0" hangingPunct="1">
                  <a:lnSpc>
                    <a:spcPct val="100000"/>
                  </a:lnSpc>
                  <a:spcBef>
                    <a:spcPts val="533"/>
                  </a:spcBef>
                  <a:buFont typeface="Arial"/>
                  <a:buChar char="－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-300492" algn="l" defTabSz="609448" rtl="0" eaLnBrk="1" latinLnBrk="0" hangingPunct="1">
                  <a:spcBef>
                    <a:spcPts val="267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78098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37299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1962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409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0857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305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Detuning </a:t>
                </a:r>
                <a:r>
                  <a:rPr lang="en-US" sz="1400" b="0" dirty="0"/>
                  <a:t>=</a:t>
                </a:r>
                <a:r>
                  <a:rPr lang="en-US" sz="1400" dirty="0"/>
                  <a:t> 600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400" dirty="0" err="1"/>
                  <a:t>rad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0154471C-22DA-D74A-A7F9-09DC5D7A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96" y="1740740"/>
                <a:ext cx="2198020" cy="326243"/>
              </a:xfrm>
              <a:prstGeom prst="rect">
                <a:avLst/>
              </a:prstGeom>
              <a:blipFill>
                <a:blip r:embed="rId4"/>
                <a:stretch>
                  <a:fillRect t="-566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F41856BA-7739-E94E-A058-3CFE55C791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230" y="1471456"/>
                <a:ext cx="1536381" cy="48320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02608" indent="-302608" algn="l" defTabSz="609448" rtl="0" eaLnBrk="1" latinLnBrk="0" hangingPunct="1">
                  <a:spcBef>
                    <a:spcPts val="1200"/>
                  </a:spcBef>
                  <a:buFont typeface="Lucida Grande"/>
                  <a:buChar char="•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6042" indent="-308956" algn="l" defTabSz="609448" rtl="0" eaLnBrk="1" latinLnBrk="0" hangingPunct="1">
                  <a:lnSpc>
                    <a:spcPct val="100000"/>
                  </a:lnSpc>
                  <a:spcBef>
                    <a:spcPts val="533"/>
                  </a:spcBef>
                  <a:buFont typeface="Arial"/>
                  <a:buChar char="－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-300492" algn="l" defTabSz="609448" rtl="0" eaLnBrk="1" latinLnBrk="0" hangingPunct="1">
                  <a:spcBef>
                    <a:spcPts val="267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78098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37299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1962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409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0857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305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1856BA-7739-E94E-A058-3CFE55C79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30" y="1471456"/>
                <a:ext cx="1536381" cy="483206"/>
              </a:xfrm>
              <a:prstGeom prst="rect">
                <a:avLst/>
              </a:prstGeom>
              <a:blipFill rotWithShape="1">
                <a:blip r:embed="rId7"/>
                <a:stretch>
                  <a:fillRect l="-397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663A84-C2A0-624A-B4FB-1BA14CD5CB56}"/>
              </a:ext>
            </a:extLst>
          </p:cNvPr>
          <p:cNvSpPr txBox="1">
            <a:spLocks/>
          </p:cNvSpPr>
          <p:nvPr/>
        </p:nvSpPr>
        <p:spPr>
          <a:xfrm>
            <a:off x="4349808" y="1412454"/>
            <a:ext cx="7213807" cy="326243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1-cm KDP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>
                <a:extLst>
                  <a:ext uri="{FF2B5EF4-FFF2-40B4-BE49-F238E27FC236}">
                    <a16:creationId xmlns:a16="http://schemas.microsoft.com/office/drawing/2014/main" id="{070F7BCC-14D0-B949-A415-50B546F4D7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1394" y="5143598"/>
                <a:ext cx="6184216" cy="74174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36576" tIns="36576" rIns="36576" bIns="73152" rtlCol="0" anchor="ctr" anchorCtr="0">
                <a:spAutoFit/>
              </a:bodyPr>
              <a:lstStyle>
                <a:lvl1pPr marL="0" indent="0" algn="ctr" defTabSz="609448" rtl="0" eaLnBrk="1" latinLnBrk="0" hangingPunct="1">
                  <a:spcBef>
                    <a:spcPts val="25"/>
                  </a:spcBef>
                  <a:buFont typeface="Lucida Grande"/>
                  <a:buNone/>
                  <a:defRPr sz="16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59694" indent="-300492" algn="l" defTabSz="609448" rtl="0" eaLnBrk="1" latinLnBrk="0" hangingPunct="1">
                  <a:lnSpc>
                    <a:spcPct val="100000"/>
                  </a:lnSpc>
                  <a:spcBef>
                    <a:spcPts val="533"/>
                  </a:spcBef>
                  <a:buFont typeface="Arial"/>
                  <a:buChar char="－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-300492" algn="l" defTabSz="609448" rtl="0" eaLnBrk="1" latinLnBrk="0" hangingPunct="1">
                  <a:spcBef>
                    <a:spcPts val="267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78098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37299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1962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409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0857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305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sz="1800" b="0" dirty="0" smtClean="0"/>
                  <a:t>&gt; </a:t>
                </a:r>
                <a:r>
                  <a:rPr lang="en-US" sz="1800" dirty="0" smtClean="0"/>
                  <a:t>10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 bandwidth increase over collinear SFG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b="0" dirty="0"/>
                  <a:t>&gt; </a:t>
                </a:r>
                <a:r>
                  <a:rPr lang="en-US" sz="1800" dirty="0" smtClean="0"/>
                  <a:t>10 </a:t>
                </a:r>
                <a:r>
                  <a:rPr lang="en-US" sz="1800" dirty="0"/>
                  <a:t>THz </a:t>
                </a:r>
                <a:r>
                  <a:rPr lang="en-US" sz="1800" dirty="0" smtClean="0"/>
                  <a:t>bandwidth (</a:t>
                </a:r>
                <a:r>
                  <a:rPr lang="en-US" sz="1800" dirty="0" err="1" smtClean="0">
                    <a:latin typeface="Symbol" panose="05050102010706020507" pitchFamily="18" charset="2"/>
                  </a:rPr>
                  <a:t>Dw</a:t>
                </a:r>
                <a:r>
                  <a:rPr lang="en-US" sz="1800" dirty="0" smtClean="0"/>
                  <a:t>/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1800" baseline="-25000" dirty="0" smtClean="0"/>
                  <a:t>0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&gt; 1</a:t>
                </a:r>
                <a:r>
                  <a:rPr lang="en-US" sz="1800" dirty="0" smtClean="0"/>
                  <a:t>%) in </a:t>
                </a:r>
                <a:r>
                  <a:rPr lang="en-US" sz="1800" dirty="0"/>
                  <a:t>1-cm KDP </a:t>
                </a:r>
                <a:r>
                  <a:rPr lang="en-US" sz="1800" dirty="0" smtClean="0"/>
                  <a:t>crystal </a:t>
                </a:r>
                <a:endParaRPr lang="en-US" sz="1800" dirty="0"/>
              </a:p>
            </p:txBody>
          </p:sp>
        </mc:Choice>
        <mc:Fallback xmlns="">
          <p:sp>
            <p:nvSpPr>
              <p:cNvPr id="13" name="Text Placeholder 3">
                <a:extLst>
                  <a:ext uri="{FF2B5EF4-FFF2-40B4-BE49-F238E27FC236}">
                    <a16:creationId xmlns:a16="http://schemas.microsoft.com/office/drawing/2014/main" id="{070F7BCC-14D0-B949-A415-50B546F4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4" y="5143598"/>
                <a:ext cx="6184216" cy="741742"/>
              </a:xfrm>
              <a:prstGeom prst="rect">
                <a:avLst/>
              </a:prstGeom>
              <a:blipFill>
                <a:blip r:embed="rId8"/>
                <a:stretch>
                  <a:fillRect t="-4878" b="-894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29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73412"/>
            <a:ext cx="10996908" cy="64619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Operation with a spectrally incoherent 1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 input yields a broadband 3</a:t>
            </a:r>
            <a:r>
              <a:rPr lang="en-US" dirty="0" smtClean="0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 pulse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9761" y="1734886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Measurement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96972" y="173488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Simulation</a:t>
            </a:r>
            <a:endParaRPr lang="en-US" sz="1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883" y="2135971"/>
            <a:ext cx="4960654" cy="24190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84716" t="10741" r="5276" b="12289"/>
          <a:stretch/>
        </p:blipFill>
        <p:spPr>
          <a:xfrm>
            <a:off x="10806677" y="2352539"/>
            <a:ext cx="628072" cy="1997149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7" y="2104218"/>
            <a:ext cx="5094694" cy="24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>
                <a:extLst>
                  <a:ext uri="{FF2B5EF4-FFF2-40B4-BE49-F238E27FC236}">
                    <a16:creationId xmlns:a16="http://schemas.microsoft.com/office/drawing/2014/main" id="{070F7BCC-14D0-B949-A415-50B546F4D7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1394" y="5143598"/>
                <a:ext cx="6184216" cy="74174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36576" tIns="36576" rIns="36576" bIns="73152" rtlCol="0" anchor="ctr" anchorCtr="0">
                <a:spAutoFit/>
              </a:bodyPr>
              <a:lstStyle>
                <a:lvl1pPr marL="0" indent="0" algn="ctr" defTabSz="609448" rtl="0" eaLnBrk="1" latinLnBrk="0" hangingPunct="1">
                  <a:spcBef>
                    <a:spcPts val="25"/>
                  </a:spcBef>
                  <a:buFont typeface="Lucida Grande"/>
                  <a:buNone/>
                  <a:defRPr sz="1600" b="1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59694" indent="-300492" algn="l" defTabSz="609448" rtl="0" eaLnBrk="1" latinLnBrk="0" hangingPunct="1">
                  <a:lnSpc>
                    <a:spcPct val="100000"/>
                  </a:lnSpc>
                  <a:spcBef>
                    <a:spcPts val="533"/>
                  </a:spcBef>
                  <a:buFont typeface="Arial"/>
                  <a:buChar char="－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895" indent="-300492" algn="l" defTabSz="609448" rtl="0" eaLnBrk="1" latinLnBrk="0" hangingPunct="1">
                  <a:spcBef>
                    <a:spcPts val="267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78098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37299" indent="-308956" algn="l" defTabSz="609448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Lucida Grande"/>
                  <a:buChar char="-"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1962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1409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0857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0305" indent="-304724" algn="l" defTabSz="60944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sz="1800" b="0" dirty="0" smtClean="0"/>
                  <a:t>&gt; </a:t>
                </a:r>
                <a:r>
                  <a:rPr lang="en-US" sz="1800" dirty="0" smtClean="0"/>
                  <a:t>10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 bandwidth increase over collinear SFG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b="0" dirty="0"/>
                  <a:t>&gt; </a:t>
                </a:r>
                <a:r>
                  <a:rPr lang="en-US" sz="1800" dirty="0" smtClean="0"/>
                  <a:t>10 </a:t>
                </a:r>
                <a:r>
                  <a:rPr lang="en-US" sz="1800" dirty="0"/>
                  <a:t>THz </a:t>
                </a:r>
                <a:r>
                  <a:rPr lang="en-US" sz="1800" dirty="0" smtClean="0"/>
                  <a:t>bandwidth (</a:t>
                </a:r>
                <a:r>
                  <a:rPr lang="en-US" sz="1800" dirty="0" err="1" smtClean="0">
                    <a:latin typeface="Symbol" panose="05050102010706020507" pitchFamily="18" charset="2"/>
                  </a:rPr>
                  <a:t>Dw</a:t>
                </a:r>
                <a:r>
                  <a:rPr lang="en-US" sz="1800" dirty="0" smtClean="0"/>
                  <a:t>/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1800" baseline="-25000" dirty="0" smtClean="0"/>
                  <a:t>0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&gt; 1</a:t>
                </a:r>
                <a:r>
                  <a:rPr lang="en-US" sz="1800" dirty="0" smtClean="0"/>
                  <a:t>%) in </a:t>
                </a:r>
                <a:r>
                  <a:rPr lang="en-US" sz="1800" dirty="0"/>
                  <a:t>1-cm KDP </a:t>
                </a:r>
                <a:r>
                  <a:rPr lang="en-US" sz="1800" dirty="0" smtClean="0"/>
                  <a:t>crystal </a:t>
                </a:r>
                <a:endParaRPr lang="en-US" sz="1800" dirty="0"/>
              </a:p>
            </p:txBody>
          </p:sp>
        </mc:Choice>
        <mc:Fallback xmlns="">
          <p:sp>
            <p:nvSpPr>
              <p:cNvPr id="15" name="Text Placeholder 3">
                <a:extLst>
                  <a:ext uri="{FF2B5EF4-FFF2-40B4-BE49-F238E27FC236}">
                    <a16:creationId xmlns:a16="http://schemas.microsoft.com/office/drawing/2014/main" id="{070F7BCC-14D0-B949-A415-50B546F4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4" y="5143598"/>
                <a:ext cx="6184216" cy="741742"/>
              </a:xfrm>
              <a:prstGeom prst="rect">
                <a:avLst/>
              </a:prstGeom>
              <a:blipFill>
                <a:blip r:embed="rId5"/>
                <a:stretch>
                  <a:fillRect t="-4878" b="-894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358537" y="3272242"/>
            <a:ext cx="358575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48842" y="3272242"/>
            <a:ext cx="0" cy="80337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56167" y="3272242"/>
            <a:ext cx="0" cy="80337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51249"/>
      </p:ext>
    </p:extLst>
  </p:cSld>
  <p:clrMapOvr>
    <a:masterClrMapping/>
  </p:clrMapOvr>
</p:sld>
</file>

<file path=ppt/theme/theme1.xml><?xml version="1.0" encoding="utf-8"?>
<a:theme xmlns:a="http://schemas.openxmlformats.org/drawingml/2006/main" name="LLE-Them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lg"/>
          <a:tailEnd type="none" w="lg" len="lg"/>
        </a:ln>
        <a:effectLst>
          <a:outerShdw dist="20000" sx="1000" sy="1000" rotWithShape="0">
            <a:schemeClr val="tx1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LE-Them" id="{0F7D2090-7BC3-4D10-A531-C370B3682885}" vid="{F1D2E541-738A-47B9-8545-845CF7E2DD04}"/>
    </a:ext>
  </a:extLst>
</a:theme>
</file>

<file path=ppt/theme/theme2.xml><?xml version="1.0" encoding="utf-8"?>
<a:theme xmlns:a="http://schemas.openxmlformats.org/drawingml/2006/main" name="Office Theme">
  <a:themeElements>
    <a:clrScheme name="ARPA E COLOR PALETTE 112012">
      <a:dk1>
        <a:sysClr val="windowText" lastClr="000000"/>
      </a:dk1>
      <a:lt1>
        <a:sysClr val="window" lastClr="FFFFFF"/>
      </a:lt1>
      <a:dk2>
        <a:srgbClr val="1AB0E9"/>
      </a:dk2>
      <a:lt2>
        <a:srgbClr val="E79B38"/>
      </a:lt2>
      <a:accent1>
        <a:srgbClr val="1AB0E9"/>
      </a:accent1>
      <a:accent2>
        <a:srgbClr val="106D96"/>
      </a:accent2>
      <a:accent3>
        <a:srgbClr val="E49C3D"/>
      </a:accent3>
      <a:accent4>
        <a:srgbClr val="E7862A"/>
      </a:accent4>
      <a:accent5>
        <a:srgbClr val="9DA0A3"/>
      </a:accent5>
      <a:accent6>
        <a:srgbClr val="DADADA"/>
      </a:accent6>
      <a:hlink>
        <a:srgbClr val="1AB0E9"/>
      </a:hlink>
      <a:folHlink>
        <a:srgbClr val="E49C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5932</TotalTime>
  <Words>1307</Words>
  <Application>Microsoft Office PowerPoint</Application>
  <PresentationFormat>Custom</PresentationFormat>
  <Paragraphs>167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Helvetica</vt:lpstr>
      <vt:lpstr>Lucida Grande</vt:lpstr>
      <vt:lpstr>Symbol</vt:lpstr>
      <vt:lpstr>Times New Roman</vt:lpstr>
      <vt:lpstr>LLE-Them</vt:lpstr>
      <vt:lpstr>Office Theme</vt:lpstr>
      <vt:lpstr>A Fourth-generation Laser for Ultrabroadband eXperiments (FLUX) for mitigation of LPI and beam imprint with bandwidth</vt:lpstr>
      <vt:lpstr>The FLUX concept leverages existing technology to deliver broadband UV laser pulses for mitigating laser-plasma instabilities (LPI) and improving uniformity</vt:lpstr>
      <vt:lpstr>Experiments will use a FLUX laser to investigate LPI and beam imprint mitigation</vt:lpstr>
      <vt:lpstr>The FLUX program addresses laser and physics challenges related to broadband optical pulses</vt:lpstr>
      <vt:lpstr>FLUX relies on parametric amplification and a novel sum-frequency-generation (SFG) scheme to generate spectrally incoherent, high-energy UV pulses</vt:lpstr>
      <vt:lpstr>Optical parametric amplification (OPA) can generate broadband spectrally  incoherent pulses around 1053 nm with efficiency &gt; 70%</vt:lpstr>
      <vt:lpstr>Sum-frequency generation in an angularly dispersed  noncollinear geometry yields broadband operation</vt:lpstr>
      <vt:lpstr>Sum-frequency generation in an angularly dispersed  noncollinear geometry yields broadband operation</vt:lpstr>
      <vt:lpstr>Operation with a spectrally incoherent 1w input yields a broadband 3w pulse</vt:lpstr>
      <vt:lpstr>The LLE Active Multi-pass Imaging Cavity Amplifier (AMICA) laser integrates  a complete beamline into a flexible package that can serve multiple purposes</vt:lpstr>
      <vt:lpstr>The FLUX concept leverages existing technology to deliver broadband UV laser pulses for mitigating laser-plasma instabilities (LPI) and improving uniformity</vt:lpstr>
      <vt:lpstr>Backup slides</vt:lpstr>
      <vt:lpstr>Parametric amplification of spectrally incoherent pulses has been tested on the Multi-TeraWatt (MTW) laser</vt:lpstr>
      <vt:lpstr>The novel SFG scheme has been investigated on the FLUX testbed</vt:lpstr>
      <vt:lpstr>Solid-state laser drivers can produce the large fractional bandwidths required to mitigate laser-plasma instabilities</vt:lpstr>
      <vt:lpstr>A diode-pumped broadband StarDriverTM (Dw/w &gt; 2%) is expected to support a 400-MW power plant with cost&lt;$2B</vt:lpstr>
    </vt:vector>
  </TitlesOfParts>
  <Company>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Dorrer</dc:creator>
  <cp:lastModifiedBy>Zuegel, Jonathan</cp:lastModifiedBy>
  <cp:revision>51</cp:revision>
  <dcterms:created xsi:type="dcterms:W3CDTF">2020-09-01T00:52:18Z</dcterms:created>
  <dcterms:modified xsi:type="dcterms:W3CDTF">2020-12-11T13:56:50Z</dcterms:modified>
</cp:coreProperties>
</file>