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9" r:id="rId1"/>
    <p:sldMasterId id="2147484469" r:id="rId2"/>
    <p:sldMasterId id="2147484493" r:id="rId3"/>
    <p:sldMasterId id="2147484666" r:id="rId4"/>
    <p:sldMasterId id="2147484678" r:id="rId5"/>
    <p:sldMasterId id="2147484912" r:id="rId6"/>
  </p:sldMasterIdLst>
  <p:notesMasterIdLst>
    <p:notesMasterId r:id="rId23"/>
  </p:notesMasterIdLst>
  <p:handoutMasterIdLst>
    <p:handoutMasterId r:id="rId24"/>
  </p:handoutMasterIdLst>
  <p:sldIdLst>
    <p:sldId id="559" r:id="rId7"/>
    <p:sldId id="731" r:id="rId8"/>
    <p:sldId id="725" r:id="rId9"/>
    <p:sldId id="739" r:id="rId10"/>
    <p:sldId id="736" r:id="rId11"/>
    <p:sldId id="737" r:id="rId12"/>
    <p:sldId id="746" r:id="rId13"/>
    <p:sldId id="735" r:id="rId14"/>
    <p:sldId id="741" r:id="rId15"/>
    <p:sldId id="742" r:id="rId16"/>
    <p:sldId id="748" r:id="rId17"/>
    <p:sldId id="727" r:id="rId18"/>
    <p:sldId id="738" r:id="rId19"/>
    <p:sldId id="734" r:id="rId20"/>
    <p:sldId id="654" r:id="rId21"/>
    <p:sldId id="683" r:id="rId2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Suh" initials="ES" lastIdx="2" clrIdx="0">
    <p:extLst>
      <p:ext uri="{19B8F6BF-5375-455C-9EA6-DF929625EA0E}">
        <p15:presenceInfo xmlns:p15="http://schemas.microsoft.com/office/powerpoint/2012/main" userId="Erica Su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8DCD"/>
    <a:srgbClr val="15216B"/>
    <a:srgbClr val="6B74A2"/>
    <a:srgbClr val="E83536"/>
    <a:srgbClr val="DA0000"/>
    <a:srgbClr val="FBFBFB"/>
    <a:srgbClr val="41DB50"/>
    <a:srgbClr val="147619"/>
    <a:srgbClr val="348C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93256" autoAdjust="0"/>
  </p:normalViewPr>
  <p:slideViewPr>
    <p:cSldViewPr snapToGrid="0">
      <p:cViewPr varScale="1">
        <p:scale>
          <a:sx n="72" d="100"/>
          <a:sy n="72" d="100"/>
        </p:scale>
        <p:origin x="1350" y="60"/>
      </p:cViewPr>
      <p:guideLst>
        <p:guide orient="horz" pos="2160"/>
        <p:guide pos="2880"/>
      </p:guideLst>
    </p:cSldViewPr>
  </p:slideViewPr>
  <p:notesTextViewPr>
    <p:cViewPr>
      <p:scale>
        <a:sx n="3" d="2"/>
        <a:sy n="3" d="2"/>
      </p:scale>
      <p:origin x="0" y="0"/>
    </p:cViewPr>
  </p:notesTextViewPr>
  <p:sorterViewPr>
    <p:cViewPr>
      <p:scale>
        <a:sx n="66" d="100"/>
        <a:sy n="66" d="100"/>
      </p:scale>
      <p:origin x="0" y="2424"/>
    </p:cViewPr>
  </p:sorterViewPr>
  <p:notesViewPr>
    <p:cSldViewPr snapToGrid="0">
      <p:cViewPr varScale="1">
        <p:scale>
          <a:sx n="72" d="100"/>
          <a:sy n="72" d="100"/>
        </p:scale>
        <p:origin x="1998" y="60"/>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422" cy="466012"/>
          </a:xfrm>
          <a:prstGeom prst="rect">
            <a:avLst/>
          </a:prstGeom>
        </p:spPr>
        <p:txBody>
          <a:bodyPr vert="horz" lIns="90670" tIns="45335" rIns="90670" bIns="45335" rtlCol="0"/>
          <a:lstStyle>
            <a:lvl1pPr algn="l">
              <a:defRPr sz="1200"/>
            </a:lvl1pPr>
          </a:lstStyle>
          <a:p>
            <a:endParaRPr lang="en-US"/>
          </a:p>
        </p:txBody>
      </p:sp>
      <p:sp>
        <p:nvSpPr>
          <p:cNvPr id="3" name="Date Placeholder 2"/>
          <p:cNvSpPr>
            <a:spLocks noGrp="1"/>
          </p:cNvSpPr>
          <p:nvPr>
            <p:ph type="dt" sz="quarter" idx="1"/>
          </p:nvPr>
        </p:nvSpPr>
        <p:spPr>
          <a:xfrm>
            <a:off x="3884027" y="0"/>
            <a:ext cx="2972422" cy="466012"/>
          </a:xfrm>
          <a:prstGeom prst="rect">
            <a:avLst/>
          </a:prstGeom>
        </p:spPr>
        <p:txBody>
          <a:bodyPr vert="horz" lIns="90670" tIns="45335" rIns="90670" bIns="45335" rtlCol="0"/>
          <a:lstStyle>
            <a:lvl1pPr algn="r">
              <a:defRPr sz="1200"/>
            </a:lvl1pPr>
          </a:lstStyle>
          <a:p>
            <a:fld id="{03F7B6BE-4D6D-4A4F-9779-8E27128F8F87}" type="datetimeFigureOut">
              <a:rPr lang="en-US" smtClean="0"/>
              <a:pPr/>
              <a:t>12/16/2020</a:t>
            </a:fld>
            <a:endParaRPr lang="en-US"/>
          </a:p>
        </p:txBody>
      </p:sp>
      <p:sp>
        <p:nvSpPr>
          <p:cNvPr id="4" name="Footer Placeholder 3"/>
          <p:cNvSpPr>
            <a:spLocks noGrp="1"/>
          </p:cNvSpPr>
          <p:nvPr>
            <p:ph type="ftr" sz="quarter" idx="2"/>
          </p:nvPr>
        </p:nvSpPr>
        <p:spPr>
          <a:xfrm>
            <a:off x="0" y="8846261"/>
            <a:ext cx="2972422" cy="466012"/>
          </a:xfrm>
          <a:prstGeom prst="rect">
            <a:avLst/>
          </a:prstGeom>
        </p:spPr>
        <p:txBody>
          <a:bodyPr vert="horz" lIns="90670" tIns="45335" rIns="90670" bIns="45335"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46261"/>
            <a:ext cx="2972422" cy="466012"/>
          </a:xfrm>
          <a:prstGeom prst="rect">
            <a:avLst/>
          </a:prstGeom>
        </p:spPr>
        <p:txBody>
          <a:bodyPr vert="horz" lIns="90670" tIns="45335" rIns="90670" bIns="45335" rtlCol="0" anchor="b"/>
          <a:lstStyle>
            <a:lvl1pPr algn="r">
              <a:defRPr sz="1200"/>
            </a:lvl1pPr>
          </a:lstStyle>
          <a:p>
            <a:fld id="{7023ACFE-D43B-4D3F-8949-C6B4D9455BF7}" type="slidenum">
              <a:rPr lang="en-US" smtClean="0"/>
              <a:pPr/>
              <a:t>‹#›</a:t>
            </a:fld>
            <a:endParaRPr lang="en-US"/>
          </a:p>
        </p:txBody>
      </p:sp>
    </p:spTree>
    <p:extLst>
      <p:ext uri="{BB962C8B-B14F-4D97-AF65-F5344CB8AC3E}">
        <p14:creationId xmlns:p14="http://schemas.microsoft.com/office/powerpoint/2010/main" val="19680310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2390" tIns="46194" rIns="92390" bIns="46194" rtlCol="0"/>
          <a:lstStyle>
            <a:lvl1pPr algn="l">
              <a:defRPr sz="1200"/>
            </a:lvl1pPr>
          </a:lstStyle>
          <a:p>
            <a:endParaRPr lang="en-US"/>
          </a:p>
        </p:txBody>
      </p:sp>
      <p:sp>
        <p:nvSpPr>
          <p:cNvPr id="3" name="Date Placeholder 2"/>
          <p:cNvSpPr>
            <a:spLocks noGrp="1"/>
          </p:cNvSpPr>
          <p:nvPr>
            <p:ph type="dt" idx="1"/>
          </p:nvPr>
        </p:nvSpPr>
        <p:spPr>
          <a:xfrm>
            <a:off x="3884614" y="0"/>
            <a:ext cx="2971800" cy="465693"/>
          </a:xfrm>
          <a:prstGeom prst="rect">
            <a:avLst/>
          </a:prstGeom>
        </p:spPr>
        <p:txBody>
          <a:bodyPr vert="horz" lIns="92390" tIns="46194" rIns="92390" bIns="46194" rtlCol="0"/>
          <a:lstStyle>
            <a:lvl1pPr algn="r">
              <a:defRPr sz="1200"/>
            </a:lvl1pPr>
          </a:lstStyle>
          <a:p>
            <a:fld id="{35C53DC7-1646-4C88-9FD4-512F965A88DD}" type="datetimeFigureOut">
              <a:rPr lang="en-US" smtClean="0"/>
              <a:pPr/>
              <a:t>12/16/2020</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2390" tIns="46194" rIns="92390" bIns="46194" rtlCol="0" anchor="ctr"/>
          <a:lstStyle/>
          <a:p>
            <a:endParaRPr lang="en-US"/>
          </a:p>
        </p:txBody>
      </p:sp>
      <p:sp>
        <p:nvSpPr>
          <p:cNvPr id="5" name="Notes Placeholder 4"/>
          <p:cNvSpPr>
            <a:spLocks noGrp="1"/>
          </p:cNvSpPr>
          <p:nvPr>
            <p:ph type="body" sz="quarter" idx="3"/>
          </p:nvPr>
        </p:nvSpPr>
        <p:spPr>
          <a:xfrm>
            <a:off x="685800" y="4424086"/>
            <a:ext cx="5486400" cy="4191239"/>
          </a:xfrm>
          <a:prstGeom prst="rect">
            <a:avLst/>
          </a:prstGeom>
        </p:spPr>
        <p:txBody>
          <a:bodyPr vert="horz" lIns="92390" tIns="46194" rIns="92390" bIns="4619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5"/>
            <a:ext cx="2971800" cy="465693"/>
          </a:xfrm>
          <a:prstGeom prst="rect">
            <a:avLst/>
          </a:prstGeom>
        </p:spPr>
        <p:txBody>
          <a:bodyPr vert="horz" lIns="92390" tIns="46194" rIns="92390" bIns="46194"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46555"/>
            <a:ext cx="2971800" cy="465693"/>
          </a:xfrm>
          <a:prstGeom prst="rect">
            <a:avLst/>
          </a:prstGeom>
        </p:spPr>
        <p:txBody>
          <a:bodyPr vert="horz" lIns="92390" tIns="46194" rIns="92390" bIns="46194" rtlCol="0" anchor="b"/>
          <a:lstStyle>
            <a:lvl1pPr algn="r">
              <a:defRPr sz="1200"/>
            </a:lvl1pPr>
          </a:lstStyle>
          <a:p>
            <a:fld id="{B052E8CE-7256-4219-AB96-127CAE6C6A92}" type="slidenum">
              <a:rPr lang="en-US" smtClean="0"/>
              <a:pPr/>
              <a:t>‹#›</a:t>
            </a:fld>
            <a:endParaRPr lang="en-US"/>
          </a:p>
        </p:txBody>
      </p:sp>
    </p:spTree>
    <p:extLst>
      <p:ext uri="{BB962C8B-B14F-4D97-AF65-F5344CB8AC3E}">
        <p14:creationId xmlns:p14="http://schemas.microsoft.com/office/powerpoint/2010/main" val="55024169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E8CE-7256-4219-AB96-127CAE6C6A9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610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E8CE-7256-4219-AB96-127CAE6C6A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344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A7B6B6-F3A3-4C54-93E1-056FC7F99A3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466993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F3C81E99-B9BA-40AE-B717-33B19A628632}" type="slidenum">
              <a:rPr lang="en-US">
                <a:solidFill>
                  <a:srgbClr val="000000"/>
                </a:solidFill>
              </a: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a:xfrm>
            <a:off x="7088034" y="6537018"/>
            <a:ext cx="2133600" cy="476250"/>
          </a:xfrm>
        </p:spPr>
        <p:txBody>
          <a:bodyPr/>
          <a:lstStyle>
            <a:lvl1pPr>
              <a:defRPr/>
            </a:lvl1pPr>
          </a:lstStyle>
          <a:p>
            <a:fld id="{96C18F80-78E9-476F-B2CB-0ED5A1E42CF9}"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a:xfrm>
            <a:off x="7079408" y="6537018"/>
            <a:ext cx="2133600" cy="476250"/>
          </a:xfrm>
        </p:spPr>
        <p:txBody>
          <a:bodyPr/>
          <a:lstStyle>
            <a:lvl1pPr>
              <a:defRPr/>
            </a:lvl1pPr>
          </a:lstStyle>
          <a:p>
            <a:fld id="{51592E5E-82CF-4E80-BB61-C80FD54DF5EE}"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pt-BR" b="1" dirty="0" smtClean="0">
                <a:solidFill>
                  <a:prstClr val="black">
                    <a:tint val="75000"/>
                  </a:prstClr>
                </a:solidFill>
              </a:rPr>
              <a:t>M. Abdou FPA Dec 2020</a:t>
            </a:r>
            <a:endParaRPr lang="en-US" b="1" dirty="0" smtClean="0">
              <a:solidFill>
                <a:prstClr val="black">
                  <a:tint val="75000"/>
                </a:prstClr>
              </a:solidFill>
            </a:endParaRPr>
          </a:p>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500"/>
            </a:lvl1pPr>
          </a:lstStyle>
          <a:p>
            <a:endParaRPr lang="en-US" dirty="0">
              <a:solidFill>
                <a:prstClr val="black">
                  <a:tint val="75000"/>
                </a:prstClr>
              </a:solidFill>
            </a:endParaRPr>
          </a:p>
        </p:txBody>
      </p:sp>
    </p:spTree>
    <p:extLst>
      <p:ext uri="{BB962C8B-B14F-4D97-AF65-F5344CB8AC3E}">
        <p14:creationId xmlns:p14="http://schemas.microsoft.com/office/powerpoint/2010/main" val="39452515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85F627C-DAE2-451D-9ABE-ADFBB9CA1B55}" type="slidenum">
              <a:rPr lang="en-US" smtClean="0"/>
              <a:pPr/>
              <a:t>‹#›</a:t>
            </a:fld>
            <a:endParaRPr lang="en-US" dirty="0"/>
          </a:p>
        </p:txBody>
      </p:sp>
    </p:spTree>
    <p:extLst>
      <p:ext uri="{BB962C8B-B14F-4D97-AF65-F5344CB8AC3E}">
        <p14:creationId xmlns:p14="http://schemas.microsoft.com/office/powerpoint/2010/main" val="18990216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0142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2772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1055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11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7746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513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1"/>
          </p:nvPr>
        </p:nvSpPr>
        <p:spPr>
          <a:xfrm>
            <a:off x="7079408" y="6528392"/>
            <a:ext cx="2133600" cy="476250"/>
          </a:xfrm>
        </p:spPr>
        <p:txBody>
          <a:bodyPr/>
          <a:lstStyle>
            <a:lvl1pPr>
              <a:defRPr>
                <a:solidFill>
                  <a:schemeClr val="bg2"/>
                </a:solidFill>
              </a:defRPr>
            </a:lvl1pPr>
          </a:lstStyle>
          <a:p>
            <a:fld id="{182599FA-958A-4968-A043-779D151210A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2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238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0476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5791200" y="0"/>
            <a:ext cx="3365500" cy="6858000"/>
          </a:xfrm>
          <a:prstGeom prst="rect">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endParaRPr lang="en-US" altLang="en-US">
              <a:solidFill>
                <a:srgbClr val="000000"/>
              </a:solidFill>
              <a:cs typeface="Arial" charset="0"/>
            </a:endParaRPr>
          </a:p>
        </p:txBody>
      </p:sp>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l="61232" t="1250" r="2014"/>
          <a:stretch>
            <a:fillRect/>
          </a:stretch>
        </p:blipFill>
        <p:spPr bwMode="auto">
          <a:xfrm>
            <a:off x="5794375" y="-4763"/>
            <a:ext cx="3360738" cy="67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3238" y="660400"/>
            <a:ext cx="46259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4"/>
          <p:cNvSpPr txBox="1">
            <a:spLocks noChangeArrowheads="1"/>
          </p:cNvSpPr>
          <p:nvPr userDrawn="1"/>
        </p:nvSpPr>
        <p:spPr bwMode="auto">
          <a:xfrm>
            <a:off x="201613" y="6294438"/>
            <a:ext cx="211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1000">
                <a:solidFill>
                  <a:srgbClr val="1E7640"/>
                </a:solidFill>
                <a:cs typeface="Arial" charset="0"/>
              </a:rPr>
              <a:t>ORNL is managed by UT-Battelle </a:t>
            </a:r>
            <a:br>
              <a:rPr lang="en-US" altLang="en-US" sz="1000">
                <a:solidFill>
                  <a:srgbClr val="1E7640"/>
                </a:solidFill>
                <a:cs typeface="Arial" charset="0"/>
              </a:rPr>
            </a:br>
            <a:r>
              <a:rPr lang="en-US" altLang="en-US" sz="1000">
                <a:solidFill>
                  <a:srgbClr val="1E7640"/>
                </a:solidFill>
                <a:cs typeface="Arial" charset="0"/>
              </a:rPr>
              <a:t>for the US Department of Energy</a:t>
            </a:r>
          </a:p>
        </p:txBody>
      </p:sp>
      <p:pic>
        <p:nvPicPr>
          <p:cNvPr id="8"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48550" y="6338888"/>
            <a:ext cx="13303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2024" y="254995"/>
            <a:ext cx="4160172" cy="926482"/>
          </a:xfrm>
        </p:spPr>
        <p:txBody>
          <a:bodyPr/>
          <a:lstStyle>
            <a:lvl1pPr algn="l">
              <a:defRPr>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93224"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30654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84748"/>
          </a:xfrm>
        </p:spPr>
        <p:txBody>
          <a:bodyPr/>
          <a:lstStyle/>
          <a:p>
            <a:r>
              <a:rPr lang="en-US"/>
              <a:t>Click to edit Master title style</a:t>
            </a:r>
            <a:endParaRPr lang="en-US" dirty="0"/>
          </a:p>
        </p:txBody>
      </p:sp>
      <p:sp>
        <p:nvSpPr>
          <p:cNvPr id="3" name="Content Placeholder 2"/>
          <p:cNvSpPr>
            <a:spLocks noGrp="1"/>
          </p:cNvSpPr>
          <p:nvPr>
            <p:ph idx="1"/>
          </p:nvPr>
        </p:nvSpPr>
        <p:spPr>
          <a:xfrm>
            <a:off x="201168" y="1443385"/>
            <a:ext cx="8642640" cy="41954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5690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8474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0047" y="1444752"/>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7398" y="1444752"/>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6403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387" y="256032"/>
            <a:ext cx="8628678" cy="48474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5948" y="1444752"/>
            <a:ext cx="4192528"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5948" y="2270334"/>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444752"/>
            <a:ext cx="4194175"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70334"/>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2038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Rectangle 10"/>
          <p:cNvSpPr>
            <a:spLocks noChangeArrowheads="1"/>
          </p:cNvSpPr>
          <p:nvPr userDrawn="1"/>
        </p:nvSpPr>
        <p:spPr bwMode="auto">
          <a:xfrm>
            <a:off x="5791200" y="0"/>
            <a:ext cx="3365500" cy="6858000"/>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endParaRPr lang="en-US" altLang="en-US">
              <a:solidFill>
                <a:srgbClr val="000000"/>
              </a:solidFill>
              <a:cs typeface="Arial" charset="0"/>
            </a:endParaRPr>
          </a:p>
        </p:txBody>
      </p:sp>
      <p:cxnSp>
        <p:nvCxnSpPr>
          <p:cNvPr id="4" name="Straight Arrow Connector 3"/>
          <p:cNvCxnSpPr/>
          <p:nvPr userDrawn="1"/>
        </p:nvCxnSpPr>
        <p:spPr>
          <a:xfrm>
            <a:off x="5791200"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48550" y="6338888"/>
            <a:ext cx="13303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l="61354" t="1250" r="1843"/>
          <a:stretch>
            <a:fillRect/>
          </a:stretch>
        </p:blipFill>
        <p:spPr bwMode="auto">
          <a:xfrm>
            <a:off x="5791200" y="0"/>
            <a:ext cx="3365500" cy="67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3385" y="253529"/>
            <a:ext cx="3911890" cy="1117600"/>
          </a:xfrm>
        </p:spPr>
        <p:txBody>
          <a:bodyPr/>
          <a:lstStyle/>
          <a:p>
            <a:r>
              <a:rPr lang="en-US"/>
              <a:t>Click to edit Master title style</a:t>
            </a:r>
          </a:p>
        </p:txBody>
      </p:sp>
    </p:spTree>
    <p:extLst>
      <p:ext uri="{BB962C8B-B14F-4D97-AF65-F5344CB8AC3E}">
        <p14:creationId xmlns:p14="http://schemas.microsoft.com/office/powerpoint/2010/main" val="203799639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3385" y="253529"/>
            <a:ext cx="8628678" cy="484748"/>
          </a:xfrm>
        </p:spPr>
        <p:txBody>
          <a:bodyPr/>
          <a:lstStyle/>
          <a:p>
            <a:r>
              <a:rPr lang="en-US"/>
              <a:t>Click to edit Master title style</a:t>
            </a:r>
          </a:p>
        </p:txBody>
      </p:sp>
    </p:spTree>
    <p:extLst>
      <p:ext uri="{BB962C8B-B14F-4D97-AF65-F5344CB8AC3E}">
        <p14:creationId xmlns:p14="http://schemas.microsoft.com/office/powerpoint/2010/main" val="1366322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50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a:xfrm>
            <a:off x="7062156" y="6528392"/>
            <a:ext cx="2133600" cy="476250"/>
          </a:xfrm>
        </p:spPr>
        <p:txBody>
          <a:bodyPr/>
          <a:lstStyle>
            <a:lvl1pPr>
              <a:defRPr/>
            </a:lvl1pPr>
          </a:lstStyle>
          <a:p>
            <a:fld id="{5C4DBC2F-712F-4B3B-A450-BF9871B3D1DC}"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457200" y="249002"/>
            <a:ext cx="8229600" cy="484188"/>
          </a:xfrm>
          <a:prstGeom prst="rect">
            <a:avLst/>
          </a:prstGeom>
          <a:noFill/>
          <a:ln w="9525">
            <a:noFill/>
            <a:miter lim="800000"/>
            <a:headEnd/>
            <a:tailEnd/>
          </a:ln>
        </p:spPr>
        <p:txBody>
          <a:bodyPr/>
          <a:lstStyle>
            <a:lvl1pPr algn="ctr">
              <a:defRPr/>
            </a:lvl1pPr>
          </a:lstStyle>
          <a:p>
            <a:pPr lvl="0"/>
            <a:r>
              <a:rPr lang="en-US"/>
              <a:t>Click to edit Master title style</a:t>
            </a:r>
          </a:p>
        </p:txBody>
      </p:sp>
      <p:sp>
        <p:nvSpPr>
          <p:cNvPr id="3" name="Date Placeholder 7"/>
          <p:cNvSpPr>
            <a:spLocks noGrp="1"/>
          </p:cNvSpPr>
          <p:nvPr>
            <p:ph type="dt" sz="half" idx="10"/>
          </p:nvPr>
        </p:nvSpPr>
        <p:spPr>
          <a:xfrm>
            <a:off x="3505200" y="6602413"/>
            <a:ext cx="2133600" cy="179387"/>
          </a:xfrm>
          <a:prstGeom prst="rect">
            <a:avLst/>
          </a:prstGeom>
        </p:spPr>
        <p:txBody>
          <a:bodyPr/>
          <a:lstStyle>
            <a:lvl1pPr algn="ctr" eaLnBrk="1" hangingPunct="1">
              <a:lnSpc>
                <a:spcPct val="90000"/>
              </a:lnSpc>
              <a:defRPr sz="900">
                <a:solidFill>
                  <a:prstClr val="black">
                    <a:tint val="75000"/>
                  </a:prstClr>
                </a:solidFill>
                <a:latin typeface="Times New Roman" pitchFamily="18" charset="0"/>
                <a:cs typeface="Times New Roman" pitchFamily="18" charset="0"/>
              </a:defRPr>
            </a:lvl1pPr>
          </a:lstStyle>
          <a:p>
            <a:pPr fontAlgn="base">
              <a:spcBef>
                <a:spcPct val="0"/>
              </a:spcBef>
              <a:spcAft>
                <a:spcPct val="0"/>
              </a:spcAft>
              <a:defRPr/>
            </a:pPr>
            <a:endParaRPr lang="en-US" dirty="0"/>
          </a:p>
        </p:txBody>
      </p:sp>
    </p:spTree>
    <p:extLst>
      <p:ext uri="{BB962C8B-B14F-4D97-AF65-F5344CB8AC3E}">
        <p14:creationId xmlns:p14="http://schemas.microsoft.com/office/powerpoint/2010/main" val="179736684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02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193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114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310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550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723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217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69050"/>
            <a:ext cx="2133600" cy="365125"/>
          </a:xfrm>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183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2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a:xfrm>
            <a:off x="7088034" y="6519766"/>
            <a:ext cx="2133600" cy="476250"/>
          </a:xfrm>
        </p:spPr>
        <p:txBody>
          <a:bodyPr/>
          <a:lstStyle>
            <a:lvl1pPr>
              <a:defRPr/>
            </a:lvl1pPr>
          </a:lstStyle>
          <a:p>
            <a:fld id="{89DE2823-3C85-4618-83E2-43693421C29D}"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378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962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F3C81E99-B9BA-40AE-B717-33B19A6286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967060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1"/>
          </p:nvPr>
        </p:nvSpPr>
        <p:spPr>
          <a:xfrm>
            <a:off x="7079408" y="6528392"/>
            <a:ext cx="2133600" cy="476250"/>
          </a:xfrm>
        </p:spPr>
        <p:txBody>
          <a:bodyPr/>
          <a:lstStyle>
            <a:lvl1pPr>
              <a:defRPr>
                <a:solidFill>
                  <a:schemeClr val="bg2"/>
                </a:solidFill>
              </a:defRPr>
            </a:lvl1pPr>
          </a:lstStyle>
          <a:p>
            <a:fld id="{182599FA-958A-4968-A043-779D151210A7}" type="slidenum">
              <a:rPr lang="en-US" smtClean="0"/>
              <a:pPr/>
              <a:t>‹#›</a:t>
            </a:fld>
            <a:endParaRPr lang="en-US" dirty="0"/>
          </a:p>
        </p:txBody>
      </p:sp>
    </p:spTree>
    <p:extLst>
      <p:ext uri="{BB962C8B-B14F-4D97-AF65-F5344CB8AC3E}">
        <p14:creationId xmlns:p14="http://schemas.microsoft.com/office/powerpoint/2010/main" val="12569200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a:xfrm>
            <a:off x="7062156" y="6528392"/>
            <a:ext cx="2133600" cy="476250"/>
          </a:xfrm>
        </p:spPr>
        <p:txBody>
          <a:bodyPr/>
          <a:lstStyle>
            <a:lvl1pPr>
              <a:defRPr/>
            </a:lvl1pPr>
          </a:lstStyle>
          <a:p>
            <a:fld id="{5C4DBC2F-712F-4B3B-A450-BF9871B3D1DC}"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79396392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a:xfrm>
            <a:off x="7088034" y="6519766"/>
            <a:ext cx="2133600" cy="476250"/>
          </a:xfrm>
        </p:spPr>
        <p:txBody>
          <a:bodyPr/>
          <a:lstStyle>
            <a:lvl1pPr>
              <a:defRPr/>
            </a:lvl1pPr>
          </a:lstStyle>
          <a:p>
            <a:fld id="{89DE2823-3C85-4618-83E2-43693421C29D}"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76797528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1"/>
          </p:nvPr>
        </p:nvSpPr>
        <p:spPr>
          <a:xfrm>
            <a:off x="7079408" y="6559493"/>
            <a:ext cx="2133600" cy="476250"/>
          </a:xfrm>
        </p:spPr>
        <p:txBody>
          <a:bodyPr/>
          <a:lstStyle>
            <a:lvl1pPr>
              <a:defRPr/>
            </a:lvl1pPr>
          </a:lstStyle>
          <a:p>
            <a:fld id="{17693982-78B3-4D1A-800B-F71E0F7ACD83}" type="slidenum">
              <a:rPr lang="en-US">
                <a:solidFill>
                  <a:srgbClr val="000000"/>
                </a:solidFill>
              </a:rPr>
              <a:pPr/>
              <a:t>‹#›</a:t>
            </a:fld>
            <a:endParaRPr lang="en-US">
              <a:solidFill>
                <a:srgbClr val="000000"/>
              </a:solidFill>
            </a:endParaRPr>
          </a:p>
        </p:txBody>
      </p:sp>
      <p:pic>
        <p:nvPicPr>
          <p:cNvPr id="9" name="Picture 8"/>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139413184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a:xfrm>
            <a:off x="6071508" y="6564863"/>
            <a:ext cx="2745921" cy="312964"/>
          </a:xfrm>
        </p:spPr>
        <p:txBody>
          <a:bodyPr/>
          <a:lstStyle>
            <a:lvl1pPr>
              <a:defRPr sz="1200">
                <a:solidFill>
                  <a:schemeClr val="bg2"/>
                </a:solidFill>
                <a:latin typeface="Calibri" panose="020F0502020204030204" pitchFamily="34" charset="0"/>
                <a:cs typeface="Calibri" panose="020F0502020204030204" pitchFamily="34" charset="0"/>
              </a:defRPr>
            </a:lvl1pPr>
          </a:lstStyle>
          <a:p>
            <a:endParaRPr lang="en-US" dirty="0"/>
          </a:p>
        </p:txBody>
      </p:sp>
      <p:sp>
        <p:nvSpPr>
          <p:cNvPr id="4" name="Slide Number Placeholder 3"/>
          <p:cNvSpPr>
            <a:spLocks noGrp="1"/>
          </p:cNvSpPr>
          <p:nvPr>
            <p:ph type="sldNum" sz="quarter" idx="11"/>
          </p:nvPr>
        </p:nvSpPr>
        <p:spPr>
          <a:xfrm>
            <a:off x="8686800" y="6564863"/>
            <a:ext cx="435939" cy="293137"/>
          </a:xfrm>
        </p:spPr>
        <p:txBody>
          <a:bodyPr/>
          <a:lstStyle>
            <a:lvl1pPr>
              <a:defRPr sz="1200" b="0">
                <a:solidFill>
                  <a:schemeClr val="bg2"/>
                </a:solidFill>
                <a:latin typeface="Calibri" panose="020F0502020204030204" pitchFamily="34" charset="0"/>
                <a:cs typeface="Calibri" panose="020F0502020204030204" pitchFamily="34" charset="0"/>
              </a:defRPr>
            </a:lvl1pPr>
          </a:lstStyle>
          <a:p>
            <a:fld id="{D9C2FF16-9F16-4C6A-A307-09C8FBF4996D}"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365172526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solidFill>
                <a:srgbClr val="000000"/>
              </a:solidFill>
            </a:endParaRPr>
          </a:p>
        </p:txBody>
      </p:sp>
      <p:sp>
        <p:nvSpPr>
          <p:cNvPr id="3" name="Slide Number Placeholder 2"/>
          <p:cNvSpPr>
            <a:spLocks noGrp="1"/>
          </p:cNvSpPr>
          <p:nvPr>
            <p:ph type="sldNum" sz="quarter" idx="11"/>
          </p:nvPr>
        </p:nvSpPr>
        <p:spPr>
          <a:xfrm>
            <a:off x="7062156" y="6528392"/>
            <a:ext cx="2133600" cy="476250"/>
          </a:xfrm>
        </p:spPr>
        <p:txBody>
          <a:bodyPr/>
          <a:lstStyle>
            <a:lvl1pPr>
              <a:defRPr/>
            </a:lvl1pPr>
          </a:lstStyle>
          <a:p>
            <a:fld id="{E20A1A58-BFAD-4387-A50D-2ED50E5620BA}" type="slidenum">
              <a:rPr lang="en-US">
                <a:solidFill>
                  <a:srgbClr val="000000"/>
                </a:solidFill>
              </a:rPr>
              <a:pPr/>
              <a:t>‹#›</a:t>
            </a:fld>
            <a:endParaRPr lang="en-US">
              <a:solidFill>
                <a:srgbClr val="000000"/>
              </a:solidFill>
            </a:endParaRPr>
          </a:p>
        </p:txBody>
      </p:sp>
      <p:pic>
        <p:nvPicPr>
          <p:cNvPr id="4" name="Picture 3"/>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424466870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a:xfrm>
            <a:off x="7070782" y="6537018"/>
            <a:ext cx="2133600" cy="476250"/>
          </a:xfrm>
        </p:spPr>
        <p:txBody>
          <a:bodyPr/>
          <a:lstStyle>
            <a:lvl1pPr>
              <a:defRPr/>
            </a:lvl1pPr>
          </a:lstStyle>
          <a:p>
            <a:fld id="{7F7D8E1E-68BD-44F7-940C-7D3D7704C30C}"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108961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1"/>
          </p:nvPr>
        </p:nvSpPr>
        <p:spPr>
          <a:xfrm>
            <a:off x="7079408" y="6559493"/>
            <a:ext cx="2133600" cy="476250"/>
          </a:xfrm>
        </p:spPr>
        <p:txBody>
          <a:bodyPr/>
          <a:lstStyle>
            <a:lvl1pPr>
              <a:defRPr/>
            </a:lvl1pPr>
          </a:lstStyle>
          <a:p>
            <a:fld id="{17693982-78B3-4D1A-800B-F71E0F7ACD83}" type="slidenum">
              <a:rPr lang="en-US">
                <a:solidFill>
                  <a:srgbClr val="000000"/>
                </a:solidFill>
              </a:rPr>
              <a:pPr/>
              <a:t>‹#›</a:t>
            </a:fld>
            <a:endParaRPr lang="en-US">
              <a:solidFill>
                <a:srgbClr val="000000"/>
              </a:solidFill>
            </a:endParaRPr>
          </a:p>
        </p:txBody>
      </p:sp>
      <p:pic>
        <p:nvPicPr>
          <p:cNvPr id="9" name="Picture 8"/>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a:xfrm>
            <a:off x="7062156" y="6528392"/>
            <a:ext cx="2133600" cy="476250"/>
          </a:xfrm>
        </p:spPr>
        <p:txBody>
          <a:bodyPr/>
          <a:lstStyle>
            <a:lvl1pPr>
              <a:defRPr/>
            </a:lvl1pPr>
          </a:lstStyle>
          <a:p>
            <a:fld id="{5C56CF37-A335-41BB-8FCD-5C570DD278E8}"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28252457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a:xfrm>
            <a:off x="7088034" y="6537018"/>
            <a:ext cx="2133600" cy="476250"/>
          </a:xfrm>
        </p:spPr>
        <p:txBody>
          <a:bodyPr/>
          <a:lstStyle>
            <a:lvl1pPr>
              <a:defRPr/>
            </a:lvl1pPr>
          </a:lstStyle>
          <a:p>
            <a:fld id="{96C18F80-78E9-476F-B2CB-0ED5A1E42CF9}"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36770953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a:xfrm>
            <a:off x="7079408" y="6537018"/>
            <a:ext cx="2133600" cy="476250"/>
          </a:xfrm>
        </p:spPr>
        <p:txBody>
          <a:bodyPr/>
          <a:lstStyle>
            <a:lvl1pPr>
              <a:defRPr/>
            </a:lvl1pPr>
          </a:lstStyle>
          <a:p>
            <a:fld id="{51592E5E-82CF-4E80-BB61-C80FD54DF5EE}"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1925480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010400" y="6492877"/>
            <a:ext cx="2133600" cy="365125"/>
          </a:xfrm>
        </p:spPr>
        <p:txBody>
          <a:bodyPr/>
          <a:lstStyle>
            <a:lvl1pPr>
              <a:defRPr sz="1050" b="1" baseline="0">
                <a:solidFill>
                  <a:schemeClr val="tx1"/>
                </a:solidFill>
              </a:defRPr>
            </a:lvl1pPr>
          </a:lstStyle>
          <a:p>
            <a:fld id="{A97902F1-9105-4233-90EE-0A1D35ADBEA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659036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973455" y="6492877"/>
            <a:ext cx="2133600" cy="365125"/>
          </a:xfrm>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33682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7668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9743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0974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3824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208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a:xfrm>
            <a:off x="6071508" y="6564863"/>
            <a:ext cx="2745921" cy="312964"/>
          </a:xfrm>
        </p:spPr>
        <p:txBody>
          <a:bodyPr/>
          <a:lstStyle>
            <a:lvl1pPr>
              <a:defRPr sz="1200">
                <a:solidFill>
                  <a:schemeClr val="bg2"/>
                </a:solidFill>
                <a:latin typeface="Calibri" panose="020F0502020204030204" pitchFamily="34" charset="0"/>
                <a:cs typeface="Calibri" panose="020F0502020204030204" pitchFamily="34" charset="0"/>
              </a:defRPr>
            </a:lvl1pPr>
          </a:lstStyle>
          <a:p>
            <a:endParaRPr lang="en-US" dirty="0"/>
          </a:p>
        </p:txBody>
      </p:sp>
      <p:sp>
        <p:nvSpPr>
          <p:cNvPr id="4" name="Slide Number Placeholder 3"/>
          <p:cNvSpPr>
            <a:spLocks noGrp="1"/>
          </p:cNvSpPr>
          <p:nvPr>
            <p:ph type="sldNum" sz="quarter" idx="11"/>
          </p:nvPr>
        </p:nvSpPr>
        <p:spPr>
          <a:xfrm>
            <a:off x="8686800" y="6564863"/>
            <a:ext cx="435939" cy="293137"/>
          </a:xfrm>
        </p:spPr>
        <p:txBody>
          <a:bodyPr/>
          <a:lstStyle>
            <a:lvl1pPr>
              <a:defRPr sz="1200" b="0">
                <a:solidFill>
                  <a:schemeClr val="bg2"/>
                </a:solidFill>
                <a:latin typeface="Calibri" panose="020F0502020204030204" pitchFamily="34" charset="0"/>
                <a:cs typeface="Calibri" panose="020F0502020204030204" pitchFamily="34" charset="0"/>
              </a:defRPr>
            </a:lvl1pPr>
          </a:lstStyle>
          <a:p>
            <a:fld id="{D9C2FF16-9F16-4C6A-A307-09C8FBF4996D}"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6415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7946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4250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155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solidFill>
                <a:srgbClr val="000000"/>
              </a:solidFill>
            </a:endParaRPr>
          </a:p>
        </p:txBody>
      </p:sp>
      <p:sp>
        <p:nvSpPr>
          <p:cNvPr id="3" name="Slide Number Placeholder 2"/>
          <p:cNvSpPr>
            <a:spLocks noGrp="1"/>
          </p:cNvSpPr>
          <p:nvPr>
            <p:ph type="sldNum" sz="quarter" idx="11"/>
          </p:nvPr>
        </p:nvSpPr>
        <p:spPr>
          <a:xfrm>
            <a:off x="7062156" y="6528392"/>
            <a:ext cx="2133600" cy="476250"/>
          </a:xfrm>
        </p:spPr>
        <p:txBody>
          <a:bodyPr/>
          <a:lstStyle>
            <a:lvl1pPr>
              <a:defRPr/>
            </a:lvl1pPr>
          </a:lstStyle>
          <a:p>
            <a:fld id="{E20A1A58-BFAD-4387-A50D-2ED50E5620BA}" type="slidenum">
              <a:rPr lang="en-US">
                <a:solidFill>
                  <a:srgbClr val="000000"/>
                </a:solidFill>
              </a:rPr>
              <a:pPr/>
              <a:t>‹#›</a:t>
            </a:fld>
            <a:endParaRPr lang="en-US">
              <a:solidFill>
                <a:srgbClr val="000000"/>
              </a:solidFill>
            </a:endParaRPr>
          </a:p>
        </p:txBody>
      </p:sp>
      <p:pic>
        <p:nvPicPr>
          <p:cNvPr id="4" name="Picture 3"/>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a:xfrm>
            <a:off x="7070782" y="6537018"/>
            <a:ext cx="2133600" cy="476250"/>
          </a:xfrm>
        </p:spPr>
        <p:txBody>
          <a:bodyPr/>
          <a:lstStyle>
            <a:lvl1pPr>
              <a:defRPr/>
            </a:lvl1pPr>
          </a:lstStyle>
          <a:p>
            <a:fld id="{7F7D8E1E-68BD-44F7-940C-7D3D7704C30C}"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a:xfrm>
            <a:off x="7062156" y="6528392"/>
            <a:ext cx="2133600" cy="476250"/>
          </a:xfrm>
        </p:spPr>
        <p:txBody>
          <a:bodyPr/>
          <a:lstStyle>
            <a:lvl1pPr>
              <a:defRPr/>
            </a:lvl1pPr>
          </a:lstStyle>
          <a:p>
            <a:fld id="{5C56CF37-A335-41BB-8FCD-5C570DD278E8}"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3.png"/><Relationship Id="rId5" Type="http://schemas.openxmlformats.org/officeDocument/2006/relationships/slideLayout" Target="../slideLayouts/slideLayout27.xml"/><Relationship Id="rId10"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4000">
              <a:srgbClr val="CAD9EB"/>
            </a:gs>
            <a:gs pos="0">
              <a:schemeClr val="accent1">
                <a:lumMod val="5000"/>
                <a:lumOff val="95000"/>
              </a:schemeClr>
            </a:gs>
            <a:gs pos="65000">
              <a:schemeClr val="accent1">
                <a:lumMod val="45000"/>
                <a:lumOff val="55000"/>
              </a:schemeClr>
            </a:gs>
            <a:gs pos="97000">
              <a:schemeClr val="accent1">
                <a:lumMod val="60000"/>
                <a:lumOff val="40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ftr" sz="quarter" idx="3"/>
          </p:nvPr>
        </p:nvSpPr>
        <p:spPr bwMode="auto">
          <a:xfrm>
            <a:off x="3174546" y="6539592"/>
            <a:ext cx="2794907" cy="3184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kumimoji="0" lang="pt-BR" sz="900" b="1" i="0" u="none" strike="noStrike" kern="1200" cap="none" spc="0" normalizeH="0" baseline="0" noProof="0" smtClean="0">
                <a:ln>
                  <a:noFill/>
                </a:ln>
                <a:solidFill>
                  <a:prstClr val="black">
                    <a:tint val="75000"/>
                  </a:prstClr>
                </a:solidFill>
                <a:effectLst/>
                <a:uLnTx/>
                <a:uFillTx/>
                <a:latin typeface="Calibri"/>
              </a:defRPr>
            </a:lvl1pPr>
          </a:lstStyle>
          <a:p>
            <a:pPr algn="ctr">
              <a:spcBef>
                <a:spcPts val="0"/>
              </a:spcBef>
              <a:defRPr/>
            </a:pPr>
            <a:r>
              <a:rPr lang="pt-BR" dirty="0" smtClean="0"/>
              <a:t>M. Abdou FPA Dec 2020</a:t>
            </a:r>
            <a:endParaRPr lang="pt-BR" dirty="0"/>
          </a:p>
        </p:txBody>
      </p:sp>
      <p:sp>
        <p:nvSpPr>
          <p:cNvPr id="64517" name="Rectangle 5"/>
          <p:cNvSpPr>
            <a:spLocks noGrp="1" noChangeArrowheads="1"/>
          </p:cNvSpPr>
          <p:nvPr>
            <p:ph type="sldNum" sz="quarter" idx="4"/>
          </p:nvPr>
        </p:nvSpPr>
        <p:spPr bwMode="auto">
          <a:xfrm>
            <a:off x="8668328" y="6530355"/>
            <a:ext cx="400049" cy="3184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500" b="0">
                <a:solidFill>
                  <a:schemeClr val="tx1"/>
                </a:solidFill>
                <a:latin typeface="Calibri" panose="020F0502020204030204" pitchFamily="34" charset="0"/>
                <a:cs typeface="Calibri" panose="020F0502020204030204" pitchFamily="34" charset="0"/>
              </a:defRPr>
            </a:lvl1pPr>
          </a:lstStyle>
          <a:p>
            <a:fld id="{55514532-00F6-461C-A863-301B75D66AE6}" type="slidenum">
              <a:rPr lang="en-US" smtClean="0"/>
              <a:pPr/>
              <a:t>‹#›</a:t>
            </a:fld>
            <a:endParaRPr lang="en-US" dirty="0"/>
          </a:p>
        </p:txBody>
      </p:sp>
      <p:pic>
        <p:nvPicPr>
          <p:cNvPr id="6" name="Picture 5"/>
          <p:cNvPicPr>
            <a:picLocks noChangeAspect="1"/>
          </p:cNvPicPr>
          <p:nvPr userDrawn="1"/>
        </p:nvPicPr>
        <p:blipFill>
          <a:blip r:embed="rId13"/>
          <a:stretch>
            <a:fillRect/>
          </a:stretch>
        </p:blipFill>
        <p:spPr>
          <a:xfrm>
            <a:off x="173008" y="6402653"/>
            <a:ext cx="923810" cy="333333"/>
          </a:xfrm>
          <a:prstGeom prst="rect">
            <a:avLst/>
          </a:prstGeom>
        </p:spPr>
      </p:pic>
    </p:spTree>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timing>
    <p:tnLst>
      <p:par>
        <p:cTn id="1" dur="indefinite" restart="never" nodeType="tmRoot"/>
      </p:par>
    </p:tnLst>
  </p:timing>
  <p:hf hdr="0" dt="0"/>
  <p:txStyles>
    <p:titleStyle>
      <a:lvl1pPr algn="ctr" rtl="0" fontAlgn="base">
        <a:spcBef>
          <a:spcPct val="0"/>
        </a:spcBef>
        <a:spcAft>
          <a:spcPct val="0"/>
        </a:spcAft>
        <a:defRPr sz="2800" b="1">
          <a:solidFill>
            <a:srgbClr val="0000FF"/>
          </a:solidFill>
          <a:latin typeface="+mj-lt"/>
          <a:ea typeface="+mj-ea"/>
          <a:cs typeface="+mj-cs"/>
        </a:defRPr>
      </a:lvl1pPr>
      <a:lvl2pPr algn="ctr" rtl="0" fontAlgn="base">
        <a:spcBef>
          <a:spcPct val="0"/>
        </a:spcBef>
        <a:spcAft>
          <a:spcPct val="0"/>
        </a:spcAft>
        <a:defRPr sz="2800" b="1">
          <a:solidFill>
            <a:srgbClr val="0000FF"/>
          </a:solidFill>
          <a:latin typeface="Arial" pitchFamily="34" charset="0"/>
        </a:defRPr>
      </a:lvl2pPr>
      <a:lvl3pPr algn="ctr" rtl="0" fontAlgn="base">
        <a:spcBef>
          <a:spcPct val="0"/>
        </a:spcBef>
        <a:spcAft>
          <a:spcPct val="0"/>
        </a:spcAft>
        <a:defRPr sz="2800" b="1">
          <a:solidFill>
            <a:srgbClr val="0000FF"/>
          </a:solidFill>
          <a:latin typeface="Arial" pitchFamily="34" charset="0"/>
        </a:defRPr>
      </a:lvl3pPr>
      <a:lvl4pPr algn="ctr" rtl="0" fontAlgn="base">
        <a:spcBef>
          <a:spcPct val="0"/>
        </a:spcBef>
        <a:spcAft>
          <a:spcPct val="0"/>
        </a:spcAft>
        <a:defRPr sz="2800" b="1">
          <a:solidFill>
            <a:srgbClr val="0000FF"/>
          </a:solidFill>
          <a:latin typeface="Arial" pitchFamily="34" charset="0"/>
        </a:defRPr>
      </a:lvl4pPr>
      <a:lvl5pPr algn="ctr" rtl="0" fontAlgn="base">
        <a:spcBef>
          <a:spcPct val="0"/>
        </a:spcBef>
        <a:spcAft>
          <a:spcPct val="0"/>
        </a:spcAft>
        <a:defRPr sz="2800" b="1">
          <a:solidFill>
            <a:srgbClr val="0000FF"/>
          </a:solidFill>
          <a:latin typeface="Arial" pitchFamily="34" charset="0"/>
        </a:defRPr>
      </a:lvl5pPr>
      <a:lvl6pPr marL="457200" algn="ctr" rtl="0" fontAlgn="base">
        <a:spcBef>
          <a:spcPct val="0"/>
        </a:spcBef>
        <a:spcAft>
          <a:spcPct val="0"/>
        </a:spcAft>
        <a:defRPr sz="2800" b="1">
          <a:solidFill>
            <a:srgbClr val="0000FF"/>
          </a:solidFill>
          <a:latin typeface="Arial" pitchFamily="34" charset="0"/>
        </a:defRPr>
      </a:lvl6pPr>
      <a:lvl7pPr marL="914400" algn="ctr" rtl="0" fontAlgn="base">
        <a:spcBef>
          <a:spcPct val="0"/>
        </a:spcBef>
        <a:spcAft>
          <a:spcPct val="0"/>
        </a:spcAft>
        <a:defRPr sz="2800" b="1">
          <a:solidFill>
            <a:srgbClr val="0000FF"/>
          </a:solidFill>
          <a:latin typeface="Arial" pitchFamily="34" charset="0"/>
        </a:defRPr>
      </a:lvl7pPr>
      <a:lvl8pPr marL="1371600" algn="ctr" rtl="0" fontAlgn="base">
        <a:spcBef>
          <a:spcPct val="0"/>
        </a:spcBef>
        <a:spcAft>
          <a:spcPct val="0"/>
        </a:spcAft>
        <a:defRPr sz="2800" b="1">
          <a:solidFill>
            <a:srgbClr val="0000FF"/>
          </a:solidFill>
          <a:latin typeface="Arial" pitchFamily="34" charset="0"/>
        </a:defRPr>
      </a:lvl8pPr>
      <a:lvl9pPr marL="1828800" algn="ctr" rtl="0" fontAlgn="base">
        <a:spcBef>
          <a:spcPct val="0"/>
        </a:spcBef>
        <a:spcAft>
          <a:spcPct val="0"/>
        </a:spcAft>
        <a:defRPr sz="2800" b="1">
          <a:solidFill>
            <a:srgbClr val="0000FF"/>
          </a:solidFill>
          <a:latin typeface="Arial" pitchFamily="34" charset="0"/>
        </a:defRPr>
      </a:lvl9pPr>
    </p:titleStyle>
    <p:bodyStyle>
      <a:lvl1pPr marL="342900" indent="-342900" algn="l" rtl="0" fontAlgn="base">
        <a:spcBef>
          <a:spcPct val="20000"/>
        </a:spcBef>
        <a:spcAft>
          <a:spcPct val="0"/>
        </a:spcAft>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000">
              <a:srgbClr val="CAD9EB"/>
            </a:gs>
            <a:gs pos="0">
              <a:schemeClr val="accent1">
                <a:lumMod val="5000"/>
                <a:lumOff val="95000"/>
              </a:schemeClr>
            </a:gs>
            <a:gs pos="65000">
              <a:schemeClr val="accent1">
                <a:lumMod val="45000"/>
                <a:lumOff val="55000"/>
              </a:schemeClr>
            </a:gs>
            <a:gs pos="97000">
              <a:schemeClr val="accent1">
                <a:lumMod val="60000"/>
                <a:lumOff val="40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t-BR" b="1" dirty="0" smtClean="0">
                <a:solidFill>
                  <a:prstClr val="black">
                    <a:tint val="75000"/>
                  </a:prstClr>
                </a:solidFill>
              </a:rPr>
              <a:t>M. Abdou FPA Dec 2020</a:t>
            </a:r>
            <a:endParaRPr lang="en-US" b="1" dirty="0" smtClean="0">
              <a:solidFill>
                <a:prstClr val="black">
                  <a:tint val="75000"/>
                </a:prstClr>
              </a:solidFill>
            </a:endParaRPr>
          </a:p>
        </p:txBody>
      </p:sp>
      <p:sp>
        <p:nvSpPr>
          <p:cNvPr id="6" name="Slide Number Placeholder 5"/>
          <p:cNvSpPr>
            <a:spLocks noGrp="1"/>
          </p:cNvSpPr>
          <p:nvPr>
            <p:ph type="sldNum" sz="quarter" idx="4"/>
          </p:nvPr>
        </p:nvSpPr>
        <p:spPr>
          <a:xfrm>
            <a:off x="6933457" y="6467185"/>
            <a:ext cx="2133600" cy="365125"/>
          </a:xfrm>
          <a:prstGeom prst="rect">
            <a:avLst/>
          </a:prstGeom>
        </p:spPr>
        <p:txBody>
          <a:bodyPr vert="horz" lIns="91440" tIns="45720" rIns="91440" bIns="45720" rtlCol="0" anchor="ctr"/>
          <a:lstStyle>
            <a:lvl1pPr algn="r">
              <a:defRPr sz="1500">
                <a:solidFill>
                  <a:schemeClr val="tx1"/>
                </a:solidFill>
              </a:defRPr>
            </a:lvl1pPr>
          </a:lstStyle>
          <a:p>
            <a:fld id="{885F627C-DAE2-451D-9ABE-ADFBB9CA1B55}" type="slidenum">
              <a:rPr lang="en-US" smtClean="0"/>
              <a:pPr/>
              <a:t>‹#›</a:t>
            </a:fld>
            <a:endParaRPr lang="en-US" dirty="0"/>
          </a:p>
        </p:txBody>
      </p:sp>
      <p:pic>
        <p:nvPicPr>
          <p:cNvPr id="7" name="Picture 6"/>
          <p:cNvPicPr>
            <a:picLocks noChangeAspect="1"/>
          </p:cNvPicPr>
          <p:nvPr userDrawn="1"/>
        </p:nvPicPr>
        <p:blipFill>
          <a:blip r:embed="rId13"/>
          <a:stretch>
            <a:fillRect/>
          </a:stretch>
        </p:blipFill>
        <p:spPr>
          <a:xfrm>
            <a:off x="200718" y="6399111"/>
            <a:ext cx="923810" cy="333333"/>
          </a:xfrm>
          <a:prstGeom prst="rect">
            <a:avLst/>
          </a:prstGeom>
        </p:spPr>
      </p:pic>
    </p:spTree>
    <p:extLst>
      <p:ext uri="{BB962C8B-B14F-4D97-AF65-F5344CB8AC3E}">
        <p14:creationId xmlns:p14="http://schemas.microsoft.com/office/powerpoint/2010/main" val="4054260498"/>
      </p:ext>
    </p:extLst>
  </p:cSld>
  <p:clrMap bg1="lt1" tx1="dk1" bg2="lt2" tx2="dk2" accent1="accent1" accent2="accent2" accent3="accent3" accent4="accent4" accent5="accent5" accent6="accent6" hlink="hlink" folHlink="folHlink"/>
  <p:sldLayoutIdLst>
    <p:sldLayoutId id="2147484470" r:id="rId1"/>
    <p:sldLayoutId id="2147484471" r:id="rId2"/>
    <p:sldLayoutId id="2147484472" r:id="rId3"/>
    <p:sldLayoutId id="2147484473" r:id="rId4"/>
    <p:sldLayoutId id="2147484474" r:id="rId5"/>
    <p:sldLayoutId id="2147484475" r:id="rId6"/>
    <p:sldLayoutId id="2147484476" r:id="rId7"/>
    <p:sldLayoutId id="2147484477" r:id="rId8"/>
    <p:sldLayoutId id="2147484478" r:id="rId9"/>
    <p:sldLayoutId id="2147484479" r:id="rId10"/>
    <p:sldLayoutId id="2147484480" r:id="rId11"/>
  </p:sldLayoutIdLst>
  <p:timing>
    <p:tnLst>
      <p:par>
        <p:cTn id="1" dur="indefinite" restart="never" nodeType="tmRoot"/>
      </p:par>
    </p:tnLst>
  </p:timing>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4000">
              <a:srgbClr val="CAD9EB"/>
            </a:gs>
            <a:gs pos="0">
              <a:schemeClr val="accent1">
                <a:lumMod val="5000"/>
                <a:lumOff val="95000"/>
              </a:schemeClr>
            </a:gs>
            <a:gs pos="65000">
              <a:schemeClr val="accent1">
                <a:lumMod val="45000"/>
                <a:lumOff val="55000"/>
              </a:schemeClr>
            </a:gs>
            <a:gs pos="97000">
              <a:schemeClr val="accent1">
                <a:lumMod val="60000"/>
                <a:lumOff val="40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1026" name="Picture 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 y="-858982"/>
            <a:ext cx="10289309" cy="77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448550" y="6338888"/>
            <a:ext cx="13303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184150" y="244475"/>
            <a:ext cx="86280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1029" name="Text Placeholder 2"/>
          <p:cNvSpPr>
            <a:spLocks noGrp="1"/>
          </p:cNvSpPr>
          <p:nvPr>
            <p:ph type="body" idx="1"/>
          </p:nvPr>
        </p:nvSpPr>
        <p:spPr bwMode="auto">
          <a:xfrm>
            <a:off x="188913" y="1446213"/>
            <a:ext cx="8642350"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p:cNvSpPr>
            <a:spLocks noChangeArrowheads="1"/>
          </p:cNvSpPr>
          <p:nvPr/>
        </p:nvSpPr>
        <p:spPr bwMode="auto">
          <a:xfrm flipH="1">
            <a:off x="22225" y="6513513"/>
            <a:ext cx="2111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73038">
              <a:tabLst>
                <a:tab pos="230188" algn="l"/>
              </a:tabLst>
              <a:defRPr>
                <a:solidFill>
                  <a:schemeClr val="tx1"/>
                </a:solidFill>
                <a:latin typeface="Arial" panose="020B0604020202020204" pitchFamily="34" charset="0"/>
              </a:defRPr>
            </a:lvl1pPr>
            <a:lvl2pPr marL="742950" indent="-285750" defTabSz="173038">
              <a:tabLst>
                <a:tab pos="230188" algn="l"/>
              </a:tabLst>
              <a:defRPr>
                <a:solidFill>
                  <a:schemeClr val="tx1"/>
                </a:solidFill>
                <a:latin typeface="Arial" panose="020B0604020202020204" pitchFamily="34" charset="0"/>
              </a:defRPr>
            </a:lvl2pPr>
            <a:lvl3pPr marL="1143000" indent="-228600" defTabSz="173038">
              <a:tabLst>
                <a:tab pos="230188" algn="l"/>
              </a:tabLst>
              <a:defRPr>
                <a:solidFill>
                  <a:schemeClr val="tx1"/>
                </a:solidFill>
                <a:latin typeface="Arial" panose="020B0604020202020204" pitchFamily="34" charset="0"/>
              </a:defRPr>
            </a:lvl3pPr>
            <a:lvl4pPr marL="1600200" indent="-228600" defTabSz="173038">
              <a:tabLst>
                <a:tab pos="230188" algn="l"/>
              </a:tabLst>
              <a:defRPr>
                <a:solidFill>
                  <a:schemeClr val="tx1"/>
                </a:solidFill>
                <a:latin typeface="Arial" panose="020B0604020202020204" pitchFamily="34" charset="0"/>
              </a:defRPr>
            </a:lvl4pPr>
            <a:lvl5pPr marL="2057400" indent="-228600" defTabSz="173038">
              <a:tabLst>
                <a:tab pos="230188" algn="l"/>
              </a:tabLst>
              <a:defRPr>
                <a:solidFill>
                  <a:schemeClr val="tx1"/>
                </a:solidFill>
                <a:latin typeface="Arial" panose="020B0604020202020204" pitchFamily="34" charset="0"/>
              </a:defRPr>
            </a:lvl5pPr>
            <a:lvl6pPr marL="2514600" indent="-228600" defTabSz="173038" eaLnBrk="0" fontAlgn="base" hangingPunct="0">
              <a:spcBef>
                <a:spcPct val="0"/>
              </a:spcBef>
              <a:spcAft>
                <a:spcPct val="0"/>
              </a:spcAft>
              <a:tabLst>
                <a:tab pos="230188" algn="l"/>
              </a:tabLst>
              <a:defRPr>
                <a:solidFill>
                  <a:schemeClr val="tx1"/>
                </a:solidFill>
                <a:latin typeface="Arial" panose="020B0604020202020204" pitchFamily="34" charset="0"/>
              </a:defRPr>
            </a:lvl6pPr>
            <a:lvl7pPr marL="2971800" indent="-228600" defTabSz="173038" eaLnBrk="0" fontAlgn="base" hangingPunct="0">
              <a:spcBef>
                <a:spcPct val="0"/>
              </a:spcBef>
              <a:spcAft>
                <a:spcPct val="0"/>
              </a:spcAft>
              <a:tabLst>
                <a:tab pos="230188" algn="l"/>
              </a:tabLst>
              <a:defRPr>
                <a:solidFill>
                  <a:schemeClr val="tx1"/>
                </a:solidFill>
                <a:latin typeface="Arial" panose="020B0604020202020204" pitchFamily="34" charset="0"/>
              </a:defRPr>
            </a:lvl7pPr>
            <a:lvl8pPr marL="3429000" indent="-228600" defTabSz="173038" eaLnBrk="0" fontAlgn="base" hangingPunct="0">
              <a:spcBef>
                <a:spcPct val="0"/>
              </a:spcBef>
              <a:spcAft>
                <a:spcPct val="0"/>
              </a:spcAft>
              <a:tabLst>
                <a:tab pos="230188" algn="l"/>
              </a:tabLst>
              <a:defRPr>
                <a:solidFill>
                  <a:schemeClr val="tx1"/>
                </a:solidFill>
                <a:latin typeface="Arial" panose="020B0604020202020204" pitchFamily="34" charset="0"/>
              </a:defRPr>
            </a:lvl8pPr>
            <a:lvl9pPr marL="3886200" indent="-228600" defTabSz="173038" eaLnBrk="0" fontAlgn="base" hangingPunct="0">
              <a:spcBef>
                <a:spcPct val="0"/>
              </a:spcBef>
              <a:spcAft>
                <a:spcPct val="0"/>
              </a:spcAft>
              <a:tabLst>
                <a:tab pos="230188" algn="l"/>
              </a:tabLst>
              <a:defRPr>
                <a:solidFill>
                  <a:schemeClr val="tx1"/>
                </a:solidFill>
                <a:latin typeface="Arial" panose="020B0604020202020204" pitchFamily="34" charset="0"/>
              </a:defRPr>
            </a:lvl9pPr>
          </a:lstStyle>
          <a:p>
            <a:pPr algn="r" fontAlgn="base">
              <a:lnSpc>
                <a:spcPct val="90000"/>
              </a:lnSpc>
              <a:spcBef>
                <a:spcPct val="0"/>
              </a:spcBef>
              <a:spcAft>
                <a:spcPct val="0"/>
              </a:spcAft>
              <a:defRPr/>
            </a:pPr>
            <a:fld id="{45A93403-D4AB-4E66-A8F4-DC7AC6128AA9}" type="slidenum">
              <a:rPr lang="en-US" altLang="en-US" sz="1000" smtClean="0">
                <a:solidFill>
                  <a:srgbClr val="BFBFBF"/>
                </a:solidFill>
                <a:cs typeface="Arial" panose="020B0604020202020204" pitchFamily="34" charset="0"/>
              </a:rPr>
              <a:pPr algn="r" fontAlgn="base">
                <a:lnSpc>
                  <a:spcPct val="90000"/>
                </a:lnSpc>
                <a:spcBef>
                  <a:spcPct val="0"/>
                </a:spcBef>
                <a:spcAft>
                  <a:spcPct val="0"/>
                </a:spcAft>
                <a:defRPr/>
              </a:pPr>
              <a:t>‹#›</a:t>
            </a:fld>
            <a:endParaRPr lang="en-US" altLang="en-US" sz="1000">
              <a:solidFill>
                <a:srgbClr val="BFBFBF"/>
              </a:solidFill>
              <a:cs typeface="Arial" panose="020B0604020202020204" pitchFamily="34" charset="0"/>
            </a:endParaRPr>
          </a:p>
        </p:txBody>
      </p:sp>
      <p:sp>
        <p:nvSpPr>
          <p:cNvPr id="2055" name="Rectangle 256"/>
          <p:cNvSpPr txBox="1">
            <a:spLocks noChangeArrowheads="1"/>
          </p:cNvSpPr>
          <p:nvPr/>
        </p:nvSpPr>
        <p:spPr bwMode="auto">
          <a:xfrm>
            <a:off x="2805113" y="6618288"/>
            <a:ext cx="2895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altLang="en-US" sz="1000" dirty="0">
                <a:solidFill>
                  <a:srgbClr val="BFBFBF"/>
                </a:solidFill>
                <a:cs typeface="Arial" charset="0"/>
              </a:rPr>
              <a:t>DEMO 2016   LRB</a:t>
            </a:r>
          </a:p>
        </p:txBody>
      </p:sp>
      <p:pic>
        <p:nvPicPr>
          <p:cNvPr id="8" name="Picture 7"/>
          <p:cNvPicPr>
            <a:picLocks noChangeAspect="1"/>
          </p:cNvPicPr>
          <p:nvPr userDrawn="1"/>
        </p:nvPicPr>
        <p:blipFill>
          <a:blip r:embed="rId12"/>
          <a:stretch>
            <a:fillRect/>
          </a:stretch>
        </p:blipFill>
        <p:spPr>
          <a:xfrm>
            <a:off x="182246" y="6411767"/>
            <a:ext cx="923810" cy="333333"/>
          </a:xfrm>
          <a:prstGeom prst="rect">
            <a:avLst/>
          </a:prstGeom>
        </p:spPr>
      </p:pic>
    </p:spTree>
    <p:extLst>
      <p:ext uri="{BB962C8B-B14F-4D97-AF65-F5344CB8AC3E}">
        <p14:creationId xmlns:p14="http://schemas.microsoft.com/office/powerpoint/2010/main" val="1190209678"/>
      </p:ext>
    </p:extLst>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Lst>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0" fontAlgn="base" hangingPunct="0">
        <a:lnSpc>
          <a:spcPct val="85000"/>
        </a:lnSpc>
        <a:spcBef>
          <a:spcPct val="0"/>
        </a:spcBef>
        <a:spcAft>
          <a:spcPct val="0"/>
        </a:spcAft>
        <a:defRPr sz="3000">
          <a:solidFill>
            <a:schemeClr val="tx2"/>
          </a:solidFill>
          <a:latin typeface="Arial Black" pitchFamily="34" charset="0"/>
        </a:defRPr>
      </a:lvl2pPr>
      <a:lvl3pPr algn="l" rtl="0" eaLnBrk="0" fontAlgn="base" hangingPunct="0">
        <a:lnSpc>
          <a:spcPct val="85000"/>
        </a:lnSpc>
        <a:spcBef>
          <a:spcPct val="0"/>
        </a:spcBef>
        <a:spcAft>
          <a:spcPct val="0"/>
        </a:spcAft>
        <a:defRPr sz="3000">
          <a:solidFill>
            <a:schemeClr val="tx2"/>
          </a:solidFill>
          <a:latin typeface="Arial Black" pitchFamily="34" charset="0"/>
        </a:defRPr>
      </a:lvl3pPr>
      <a:lvl4pPr algn="l" rtl="0" eaLnBrk="0" fontAlgn="base" hangingPunct="0">
        <a:lnSpc>
          <a:spcPct val="85000"/>
        </a:lnSpc>
        <a:spcBef>
          <a:spcPct val="0"/>
        </a:spcBef>
        <a:spcAft>
          <a:spcPct val="0"/>
        </a:spcAft>
        <a:defRPr sz="3000">
          <a:solidFill>
            <a:schemeClr val="tx2"/>
          </a:solidFill>
          <a:latin typeface="Arial Black" pitchFamily="34" charset="0"/>
        </a:defRPr>
      </a:lvl4pPr>
      <a:lvl5pPr algn="l" rtl="0" eaLnBrk="0" fontAlgn="base" hangingPunct="0">
        <a:lnSpc>
          <a:spcPct val="85000"/>
        </a:lnSpc>
        <a:spcBef>
          <a:spcPct val="0"/>
        </a:spcBef>
        <a:spcAft>
          <a:spcPct val="0"/>
        </a:spcAft>
        <a:defRPr sz="3000">
          <a:solidFill>
            <a:schemeClr val="tx2"/>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0" fontAlgn="base" hangingPunct="0">
        <a:lnSpc>
          <a:spcPct val="90000"/>
        </a:lnSpc>
        <a:spcBef>
          <a:spcPts val="14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625475" indent="-279400" algn="l" rtl="0" eaLnBrk="0" fontAlgn="base" hangingPunct="0">
        <a:lnSpc>
          <a:spcPct val="90000"/>
        </a:lnSpc>
        <a:spcBef>
          <a:spcPts val="8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2pPr>
      <a:lvl3pPr marL="914400" indent="-230188" algn="l" rtl="0" eaLnBrk="0" fontAlgn="base" hangingPunct="0">
        <a:lnSpc>
          <a:spcPct val="90000"/>
        </a:lnSpc>
        <a:spcBef>
          <a:spcPts val="8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3pPr>
      <a:lvl4pPr marL="1144588" indent="-173038" algn="l" rtl="0" eaLnBrk="0" fontAlgn="base" hangingPunct="0">
        <a:lnSpc>
          <a:spcPct val="90000"/>
        </a:lnSpc>
        <a:spcBef>
          <a:spcPts val="8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4pPr>
      <a:lvl5pPr marL="1482725" indent="-222250" algn="l" rtl="0" eaLnBrk="0" fontAlgn="base" hangingPunct="0">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000">
              <a:srgbClr val="CAD9EB"/>
            </a:gs>
            <a:gs pos="0">
              <a:schemeClr val="accent1">
                <a:lumMod val="5000"/>
                <a:lumOff val="95000"/>
              </a:schemeClr>
            </a:gs>
            <a:gs pos="65000">
              <a:schemeClr val="accent1">
                <a:lumMod val="45000"/>
                <a:lumOff val="55000"/>
              </a:schemeClr>
            </a:gs>
            <a:gs pos="97000">
              <a:schemeClr val="accent1">
                <a:lumMod val="60000"/>
                <a:lumOff val="40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pt-BR" sz="1200" b="1" dirty="0" smtClean="0">
                <a:solidFill>
                  <a:prstClr val="black">
                    <a:tint val="75000"/>
                  </a:prstClr>
                </a:solidFill>
              </a:rPr>
              <a:t>M. Abdou FPA Dec 2020</a:t>
            </a:r>
            <a:endParaRPr lang="en-US" sz="1200" b="1" dirty="0" smtClean="0">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500">
                <a:solidFill>
                  <a:schemeClr val="tx1"/>
                </a:solidFill>
              </a:defRPr>
            </a:lvl1pPr>
          </a:lstStyle>
          <a:p>
            <a:fld id="{16154FB9-0A80-47E6-8629-F8FF85B14247}" type="slidenum">
              <a:rPr lang="en-US" smtClean="0"/>
              <a:pPr/>
              <a:t>‹#›</a:t>
            </a:fld>
            <a:endParaRPr lang="en-US" dirty="0"/>
          </a:p>
        </p:txBody>
      </p:sp>
      <p:pic>
        <p:nvPicPr>
          <p:cNvPr id="7" name="Picture 6"/>
          <p:cNvPicPr>
            <a:picLocks noChangeAspect="1"/>
          </p:cNvPicPr>
          <p:nvPr userDrawn="1"/>
        </p:nvPicPr>
        <p:blipFill>
          <a:blip r:embed="rId13"/>
          <a:stretch>
            <a:fillRect/>
          </a:stretch>
        </p:blipFill>
        <p:spPr>
          <a:xfrm>
            <a:off x="200718" y="6390717"/>
            <a:ext cx="923810" cy="333333"/>
          </a:xfrm>
          <a:prstGeom prst="rect">
            <a:avLst/>
          </a:prstGeom>
        </p:spPr>
      </p:pic>
    </p:spTree>
    <p:extLst>
      <p:ext uri="{BB962C8B-B14F-4D97-AF65-F5344CB8AC3E}">
        <p14:creationId xmlns:p14="http://schemas.microsoft.com/office/powerpoint/2010/main" val="3386569282"/>
      </p:ext>
    </p:extLst>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4000">
              <a:srgbClr val="CAD9EB"/>
            </a:gs>
            <a:gs pos="0">
              <a:schemeClr val="accent1">
                <a:lumMod val="5000"/>
                <a:lumOff val="95000"/>
              </a:schemeClr>
            </a:gs>
            <a:gs pos="65000">
              <a:schemeClr val="accent1">
                <a:lumMod val="45000"/>
                <a:lumOff val="55000"/>
              </a:schemeClr>
            </a:gs>
            <a:gs pos="97000">
              <a:schemeClr val="accent1">
                <a:lumMod val="60000"/>
                <a:lumOff val="40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ftr" sz="quarter" idx="3"/>
          </p:nvPr>
        </p:nvSpPr>
        <p:spPr bwMode="auto">
          <a:xfrm>
            <a:off x="3639953" y="6437745"/>
            <a:ext cx="1864920" cy="346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solidFill>
                  <a:schemeClr val="bg2"/>
                </a:solidFill>
                <a:latin typeface="Calibri" panose="020F0502020204030204" pitchFamily="34" charset="0"/>
                <a:cs typeface="Calibri" panose="020F0502020204030204" pitchFamily="34" charset="0"/>
              </a:defRPr>
            </a:lvl1pPr>
          </a:lstStyle>
          <a:p>
            <a:pPr>
              <a:defRPr/>
            </a:pPr>
            <a:r>
              <a:rPr lang="pt-BR" sz="1200" b="1" dirty="0" smtClean="0">
                <a:solidFill>
                  <a:prstClr val="black">
                    <a:tint val="75000"/>
                  </a:prstClr>
                </a:solidFill>
                <a:latin typeface="Calibri"/>
              </a:rPr>
              <a:t>M. Abdou FPA Dec 2020</a:t>
            </a:r>
            <a:endParaRPr lang="en-US" sz="1200" b="1" dirty="0" smtClean="0">
              <a:solidFill>
                <a:prstClr val="black">
                  <a:tint val="75000"/>
                </a:prstClr>
              </a:solidFill>
              <a:latin typeface="Calibri"/>
            </a:endParaRPr>
          </a:p>
          <a:p>
            <a:pPr>
              <a:defRPr/>
            </a:pPr>
            <a:endParaRPr lang="en-US" dirty="0">
              <a:solidFill>
                <a:prstClr val="black">
                  <a:tint val="75000"/>
                </a:prstClr>
              </a:solidFill>
            </a:endParaRPr>
          </a:p>
        </p:txBody>
      </p:sp>
      <p:sp>
        <p:nvSpPr>
          <p:cNvPr id="64517" name="Rectangle 5"/>
          <p:cNvSpPr>
            <a:spLocks noGrp="1" noChangeArrowheads="1"/>
          </p:cNvSpPr>
          <p:nvPr>
            <p:ph type="sldNum" sz="quarter" idx="4"/>
          </p:nvPr>
        </p:nvSpPr>
        <p:spPr bwMode="auto">
          <a:xfrm>
            <a:off x="8486775" y="6539593"/>
            <a:ext cx="592570" cy="2445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500" b="0">
                <a:solidFill>
                  <a:schemeClr val="tx1"/>
                </a:solidFill>
                <a:latin typeface="Calibri" panose="020F0502020204030204" pitchFamily="34" charset="0"/>
                <a:cs typeface="Calibri" panose="020F0502020204030204" pitchFamily="34" charset="0"/>
              </a:defRPr>
            </a:lvl1pPr>
          </a:lstStyle>
          <a:p>
            <a:fld id="{55514532-00F6-461C-A863-301B75D66AE6}" type="slidenum">
              <a:rPr lang="en-US" smtClean="0"/>
              <a:pPr/>
              <a:t>‹#›</a:t>
            </a:fld>
            <a:endParaRPr lang="en-US" dirty="0"/>
          </a:p>
        </p:txBody>
      </p:sp>
      <p:pic>
        <p:nvPicPr>
          <p:cNvPr id="6" name="Picture 5"/>
          <p:cNvPicPr>
            <a:picLocks noChangeAspect="1"/>
          </p:cNvPicPr>
          <p:nvPr userDrawn="1"/>
        </p:nvPicPr>
        <p:blipFill>
          <a:blip r:embed="rId13"/>
          <a:stretch>
            <a:fillRect/>
          </a:stretch>
        </p:blipFill>
        <p:spPr>
          <a:xfrm>
            <a:off x="200718" y="6393295"/>
            <a:ext cx="923810" cy="333333"/>
          </a:xfrm>
          <a:prstGeom prst="rect">
            <a:avLst/>
          </a:prstGeom>
        </p:spPr>
      </p:pic>
    </p:spTree>
    <p:extLst>
      <p:ext uri="{BB962C8B-B14F-4D97-AF65-F5344CB8AC3E}">
        <p14:creationId xmlns:p14="http://schemas.microsoft.com/office/powerpoint/2010/main" val="1144275189"/>
      </p:ext>
    </p:extLst>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Lst>
  <p:timing>
    <p:tnLst>
      <p:par>
        <p:cTn id="1" dur="indefinite" restart="never" nodeType="tmRoot"/>
      </p:par>
    </p:tnLst>
  </p:timing>
  <p:hf hdr="0" dt="0"/>
  <p:txStyles>
    <p:titleStyle>
      <a:lvl1pPr algn="ctr" rtl="0" fontAlgn="base">
        <a:spcBef>
          <a:spcPct val="0"/>
        </a:spcBef>
        <a:spcAft>
          <a:spcPct val="0"/>
        </a:spcAft>
        <a:defRPr sz="2800" b="1">
          <a:solidFill>
            <a:srgbClr val="0000FF"/>
          </a:solidFill>
          <a:latin typeface="+mj-lt"/>
          <a:ea typeface="+mj-ea"/>
          <a:cs typeface="+mj-cs"/>
        </a:defRPr>
      </a:lvl1pPr>
      <a:lvl2pPr algn="ctr" rtl="0" fontAlgn="base">
        <a:spcBef>
          <a:spcPct val="0"/>
        </a:spcBef>
        <a:spcAft>
          <a:spcPct val="0"/>
        </a:spcAft>
        <a:defRPr sz="2800" b="1">
          <a:solidFill>
            <a:srgbClr val="0000FF"/>
          </a:solidFill>
          <a:latin typeface="Arial" pitchFamily="34" charset="0"/>
        </a:defRPr>
      </a:lvl2pPr>
      <a:lvl3pPr algn="ctr" rtl="0" fontAlgn="base">
        <a:spcBef>
          <a:spcPct val="0"/>
        </a:spcBef>
        <a:spcAft>
          <a:spcPct val="0"/>
        </a:spcAft>
        <a:defRPr sz="2800" b="1">
          <a:solidFill>
            <a:srgbClr val="0000FF"/>
          </a:solidFill>
          <a:latin typeface="Arial" pitchFamily="34" charset="0"/>
        </a:defRPr>
      </a:lvl3pPr>
      <a:lvl4pPr algn="ctr" rtl="0" fontAlgn="base">
        <a:spcBef>
          <a:spcPct val="0"/>
        </a:spcBef>
        <a:spcAft>
          <a:spcPct val="0"/>
        </a:spcAft>
        <a:defRPr sz="2800" b="1">
          <a:solidFill>
            <a:srgbClr val="0000FF"/>
          </a:solidFill>
          <a:latin typeface="Arial" pitchFamily="34" charset="0"/>
        </a:defRPr>
      </a:lvl4pPr>
      <a:lvl5pPr algn="ctr" rtl="0" fontAlgn="base">
        <a:spcBef>
          <a:spcPct val="0"/>
        </a:spcBef>
        <a:spcAft>
          <a:spcPct val="0"/>
        </a:spcAft>
        <a:defRPr sz="2800" b="1">
          <a:solidFill>
            <a:srgbClr val="0000FF"/>
          </a:solidFill>
          <a:latin typeface="Arial" pitchFamily="34" charset="0"/>
        </a:defRPr>
      </a:lvl5pPr>
      <a:lvl6pPr marL="457200" algn="ctr" rtl="0" fontAlgn="base">
        <a:spcBef>
          <a:spcPct val="0"/>
        </a:spcBef>
        <a:spcAft>
          <a:spcPct val="0"/>
        </a:spcAft>
        <a:defRPr sz="2800" b="1">
          <a:solidFill>
            <a:srgbClr val="0000FF"/>
          </a:solidFill>
          <a:latin typeface="Arial" pitchFamily="34" charset="0"/>
        </a:defRPr>
      </a:lvl6pPr>
      <a:lvl7pPr marL="914400" algn="ctr" rtl="0" fontAlgn="base">
        <a:spcBef>
          <a:spcPct val="0"/>
        </a:spcBef>
        <a:spcAft>
          <a:spcPct val="0"/>
        </a:spcAft>
        <a:defRPr sz="2800" b="1">
          <a:solidFill>
            <a:srgbClr val="0000FF"/>
          </a:solidFill>
          <a:latin typeface="Arial" pitchFamily="34" charset="0"/>
        </a:defRPr>
      </a:lvl7pPr>
      <a:lvl8pPr marL="1371600" algn="ctr" rtl="0" fontAlgn="base">
        <a:spcBef>
          <a:spcPct val="0"/>
        </a:spcBef>
        <a:spcAft>
          <a:spcPct val="0"/>
        </a:spcAft>
        <a:defRPr sz="2800" b="1">
          <a:solidFill>
            <a:srgbClr val="0000FF"/>
          </a:solidFill>
          <a:latin typeface="Arial" pitchFamily="34" charset="0"/>
        </a:defRPr>
      </a:lvl8pPr>
      <a:lvl9pPr marL="1828800" algn="ctr" rtl="0" fontAlgn="base">
        <a:spcBef>
          <a:spcPct val="0"/>
        </a:spcBef>
        <a:spcAft>
          <a:spcPct val="0"/>
        </a:spcAft>
        <a:defRPr sz="2800" b="1">
          <a:solidFill>
            <a:srgbClr val="0000FF"/>
          </a:solidFill>
          <a:latin typeface="Arial" pitchFamily="34" charset="0"/>
        </a:defRPr>
      </a:lvl9pPr>
    </p:titleStyle>
    <p:bodyStyle>
      <a:lvl1pPr marL="342900" indent="-342900" algn="l" rtl="0" fontAlgn="base">
        <a:spcBef>
          <a:spcPct val="20000"/>
        </a:spcBef>
        <a:spcAft>
          <a:spcPct val="0"/>
        </a:spcAft>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000">
              <a:srgbClr val="CAD9EB"/>
            </a:gs>
            <a:gs pos="0">
              <a:schemeClr val="accent1">
                <a:lumMod val="5000"/>
                <a:lumOff val="95000"/>
              </a:schemeClr>
            </a:gs>
            <a:gs pos="65000">
              <a:schemeClr val="accent1">
                <a:lumMod val="45000"/>
                <a:lumOff val="55000"/>
              </a:schemeClr>
            </a:gs>
            <a:gs pos="97000">
              <a:schemeClr val="accent1">
                <a:lumMod val="60000"/>
                <a:lumOff val="40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t-BR" b="1" dirty="0" smtClean="0">
                <a:solidFill>
                  <a:prstClr val="black">
                    <a:tint val="75000"/>
                  </a:prstClr>
                </a:solidFill>
              </a:rPr>
              <a:t>M. Abdou FPA Dec 2020</a:t>
            </a:r>
            <a:endParaRPr lang="en-US" b="1" dirty="0" smtClean="0">
              <a:solidFill>
                <a:prstClr val="black">
                  <a:tint val="75000"/>
                </a:prstClr>
              </a:solidFill>
            </a:endParaRPr>
          </a:p>
        </p:txBody>
      </p:sp>
      <p:sp>
        <p:nvSpPr>
          <p:cNvPr id="6" name="Slide Number Placeholder 5"/>
          <p:cNvSpPr>
            <a:spLocks noGrp="1"/>
          </p:cNvSpPr>
          <p:nvPr>
            <p:ph type="sldNum" sz="quarter" idx="4"/>
          </p:nvPr>
        </p:nvSpPr>
        <p:spPr>
          <a:xfrm>
            <a:off x="6991928" y="6501537"/>
            <a:ext cx="2133600" cy="365125"/>
          </a:xfrm>
          <a:prstGeom prst="rect">
            <a:avLst/>
          </a:prstGeom>
        </p:spPr>
        <p:txBody>
          <a:bodyPr vert="horz" lIns="91440" tIns="45720" rIns="91440" bIns="45720" rtlCol="0" anchor="ctr"/>
          <a:lstStyle>
            <a:lvl1pPr algn="r">
              <a:defRPr sz="1500">
                <a:solidFill>
                  <a:schemeClr val="tx1"/>
                </a:solidFill>
              </a:defRPr>
            </a:lvl1pPr>
          </a:lstStyle>
          <a:p>
            <a:fld id="{A97902F1-9105-4233-90EE-0A1D35ADBEAE}"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13"/>
          <a:stretch>
            <a:fillRect/>
          </a:stretch>
        </p:blipFill>
        <p:spPr>
          <a:xfrm>
            <a:off x="173010" y="6429377"/>
            <a:ext cx="923810" cy="333333"/>
          </a:xfrm>
          <a:prstGeom prst="rect">
            <a:avLst/>
          </a:prstGeom>
        </p:spPr>
      </p:pic>
    </p:spTree>
    <p:extLst>
      <p:ext uri="{BB962C8B-B14F-4D97-AF65-F5344CB8AC3E}">
        <p14:creationId xmlns:p14="http://schemas.microsoft.com/office/powerpoint/2010/main" val="3651557057"/>
      </p:ext>
    </p:extLst>
  </p:cSld>
  <p:clrMap bg1="lt1" tx1="dk1" bg2="lt2" tx2="dk2" accent1="accent1" accent2="accent2" accent3="accent3" accent4="accent4" accent5="accent5" accent6="accent6" hlink="hlink" folHlink="folHlink"/>
  <p:sldLayoutIdLst>
    <p:sldLayoutId id="2147484913" r:id="rId1"/>
    <p:sldLayoutId id="2147484914" r:id="rId2"/>
    <p:sldLayoutId id="2147484915" r:id="rId3"/>
    <p:sldLayoutId id="2147484916" r:id="rId4"/>
    <p:sldLayoutId id="2147484917" r:id="rId5"/>
    <p:sldLayoutId id="2147484918" r:id="rId6"/>
    <p:sldLayoutId id="2147484919" r:id="rId7"/>
    <p:sldLayoutId id="2147484920" r:id="rId8"/>
    <p:sldLayoutId id="2147484921" r:id="rId9"/>
    <p:sldLayoutId id="2147484922" r:id="rId10"/>
    <p:sldLayoutId id="2147484923" r:id="rId11"/>
  </p:sldLayoutIdLst>
  <p:timing>
    <p:tnLst>
      <p:par>
        <p:cTn id="1" dur="indefinite" restart="never" nodeType="tmRoot"/>
      </p:par>
    </p:tnLst>
  </p:timing>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direct.com/science/article/pii/S0920379615302465" TargetMode="External"/><Relationship Id="rId2" Type="http://schemas.openxmlformats.org/officeDocument/2006/relationships/hyperlink" Target="http://www.fusion.ucla.edu/abdou/abdou%20publications/2015/FED-v100-Abdou-Blanket_First_Wall_Challenges(2015).pdf"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www.fusion.ucla.edu/"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www.fusion.ucla.edu/abdou/abdou%20presentations/2019/MAbdou_ISFNT-14_Keynote_Lessons_Learned_(2019).PDF"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iopscience.iop.org/article/10.1088/1741-4326/abbf35"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226" y="587196"/>
            <a:ext cx="8686393" cy="1490985"/>
          </a:xfrm>
          <a:solidFill>
            <a:schemeClr val="bg1">
              <a:alpha val="50000"/>
            </a:schemeClr>
          </a:solidFill>
          <a:ln>
            <a:noFill/>
          </a:ln>
        </p:spPr>
        <p:txBody>
          <a:bodyPr>
            <a:noAutofit/>
          </a:bodyPr>
          <a:lstStyle/>
          <a:p>
            <a:r>
              <a:rPr lang="en-US" sz="3200" b="1" dirty="0">
                <a:latin typeface="Arial" pitchFamily="34" charset="0"/>
                <a:ea typeface="ＭＳ Ｐゴシック" pitchFamily="-65" charset="-128"/>
                <a:cs typeface="Arial" pitchFamily="34" charset="0"/>
              </a:rPr>
              <a:t>Lessons Learned from 40 Years of Fusion </a:t>
            </a:r>
            <a:br>
              <a:rPr lang="en-US" sz="3200" b="1" dirty="0">
                <a:latin typeface="Arial" pitchFamily="34" charset="0"/>
                <a:ea typeface="ＭＳ Ｐゴシック" pitchFamily="-65" charset="-128"/>
                <a:cs typeface="Arial" pitchFamily="34" charset="0"/>
              </a:rPr>
            </a:br>
            <a:r>
              <a:rPr lang="en-US" sz="3200" b="1" dirty="0">
                <a:latin typeface="Arial" pitchFamily="34" charset="0"/>
                <a:ea typeface="ＭＳ Ｐゴシック" pitchFamily="-65" charset="-128"/>
                <a:cs typeface="Arial" pitchFamily="34" charset="0"/>
              </a:rPr>
              <a:t>Science and Technology Research</a:t>
            </a:r>
          </a:p>
        </p:txBody>
      </p:sp>
      <p:sp>
        <p:nvSpPr>
          <p:cNvPr id="3" name="Subtitle 2"/>
          <p:cNvSpPr>
            <a:spLocks noGrp="1"/>
          </p:cNvSpPr>
          <p:nvPr>
            <p:ph type="subTitle" idx="1"/>
          </p:nvPr>
        </p:nvSpPr>
        <p:spPr>
          <a:xfrm>
            <a:off x="679084" y="2914046"/>
            <a:ext cx="7853219" cy="2362590"/>
          </a:xfrm>
          <a:solidFill>
            <a:schemeClr val="bg1">
              <a:alpha val="52000"/>
            </a:schemeClr>
          </a:solidFill>
        </p:spPr>
        <p:txBody>
          <a:bodyPr>
            <a:noAutofit/>
          </a:bodyPr>
          <a:lstStyle/>
          <a:p>
            <a:pPr>
              <a:spcBef>
                <a:spcPts val="0"/>
              </a:spcBef>
            </a:pPr>
            <a:r>
              <a:rPr lang="en-US" b="1" dirty="0">
                <a:solidFill>
                  <a:schemeClr val="tx1"/>
                </a:solidFill>
                <a:latin typeface="Arial" pitchFamily="34" charset="0"/>
                <a:cs typeface="Arial" pitchFamily="34" charset="0"/>
              </a:rPr>
              <a:t>Mohamed Abdou</a:t>
            </a:r>
          </a:p>
          <a:p>
            <a:pPr>
              <a:spcBef>
                <a:spcPts val="0"/>
              </a:spcBef>
            </a:pPr>
            <a:endParaRPr lang="en-US" sz="1050" b="1" dirty="0">
              <a:solidFill>
                <a:schemeClr val="tx1"/>
              </a:solidFill>
              <a:latin typeface="Arial" pitchFamily="34" charset="0"/>
              <a:cs typeface="Arial" pitchFamily="34" charset="0"/>
            </a:endParaRPr>
          </a:p>
          <a:p>
            <a:pPr>
              <a:spcBef>
                <a:spcPts val="0"/>
              </a:spcBef>
            </a:pPr>
            <a:r>
              <a:rPr lang="en-US" sz="1650" b="1" dirty="0">
                <a:solidFill>
                  <a:prstClr val="black"/>
                </a:solidFill>
                <a:latin typeface="Arial" panose="020B0604020202020204" pitchFamily="34" charset="0"/>
                <a:cs typeface="Arial" panose="020B0604020202020204" pitchFamily="34" charset="0"/>
              </a:rPr>
              <a:t>Distinguished Professor of Engineering and Applied Science</a:t>
            </a:r>
          </a:p>
          <a:p>
            <a:pPr>
              <a:spcBef>
                <a:spcPts val="0"/>
              </a:spcBef>
            </a:pPr>
            <a:r>
              <a:rPr lang="en-US" sz="1650" b="1" dirty="0">
                <a:solidFill>
                  <a:prstClr val="black"/>
                </a:solidFill>
                <a:latin typeface="Arial" panose="020B0604020202020204" pitchFamily="34" charset="0"/>
                <a:cs typeface="Arial" panose="020B0604020202020204" pitchFamily="34" charset="0"/>
              </a:rPr>
              <a:t>Director, Fusion Science and Technology Center, UCLA</a:t>
            </a:r>
          </a:p>
          <a:p>
            <a:pPr>
              <a:spcBef>
                <a:spcPts val="0"/>
              </a:spcBef>
            </a:pPr>
            <a:endParaRPr lang="en-US" b="1" dirty="0">
              <a:solidFill>
                <a:schemeClr val="tx1"/>
              </a:solidFill>
              <a:latin typeface="Arial" pitchFamily="34" charset="0"/>
              <a:cs typeface="Arial" pitchFamily="34" charset="0"/>
            </a:endParaRPr>
          </a:p>
          <a:p>
            <a:pPr>
              <a:spcBef>
                <a:spcPts val="0"/>
              </a:spcBef>
            </a:pPr>
            <a:endParaRPr lang="en-US" sz="1000" b="1" dirty="0">
              <a:solidFill>
                <a:schemeClr val="tx1"/>
              </a:solidFill>
              <a:latin typeface="Arial" pitchFamily="34" charset="0"/>
              <a:cs typeface="Arial" pitchFamily="34" charset="0"/>
            </a:endParaRPr>
          </a:p>
          <a:p>
            <a:pPr>
              <a:spcBef>
                <a:spcPts val="0"/>
              </a:spcBef>
            </a:pPr>
            <a:r>
              <a:rPr lang="en-US" sz="2000" b="1" dirty="0">
                <a:solidFill>
                  <a:schemeClr val="tx1"/>
                </a:solidFill>
                <a:latin typeface="Arial" pitchFamily="34" charset="0"/>
                <a:cs typeface="Arial" pitchFamily="34" charset="0"/>
              </a:rPr>
              <a:t>With much appreciation to the many scientists and engineers </a:t>
            </a:r>
            <a:br>
              <a:rPr lang="en-US" sz="2000" b="1" dirty="0">
                <a:solidFill>
                  <a:schemeClr val="tx1"/>
                </a:solidFill>
                <a:latin typeface="Arial" pitchFamily="34" charset="0"/>
                <a:cs typeface="Arial" pitchFamily="34" charset="0"/>
              </a:rPr>
            </a:br>
            <a:r>
              <a:rPr lang="en-US" sz="2000" b="1" dirty="0">
                <a:solidFill>
                  <a:schemeClr val="tx1"/>
                </a:solidFill>
                <a:latin typeface="Arial" pitchFamily="34" charset="0"/>
                <a:cs typeface="Arial" pitchFamily="34" charset="0"/>
              </a:rPr>
              <a:t>I have worked with over decades!</a:t>
            </a:r>
          </a:p>
          <a:p>
            <a:pPr>
              <a:spcBef>
                <a:spcPts val="0"/>
              </a:spcBef>
            </a:pPr>
            <a:endParaRPr lang="en-US" sz="1200" b="1" dirty="0">
              <a:solidFill>
                <a:schemeClr val="tx1"/>
              </a:solidFill>
              <a:latin typeface="Arial" pitchFamily="34" charset="0"/>
              <a:ea typeface="ＭＳ Ｐゴシック" pitchFamily="-65" charset="-128"/>
              <a:cs typeface="Arial" pitchFamily="34" charset="0"/>
            </a:endParaRPr>
          </a:p>
          <a:p>
            <a:pPr>
              <a:spcBef>
                <a:spcPts val="450"/>
              </a:spcBef>
            </a:pPr>
            <a:endParaRPr lang="en-US" sz="1500" dirty="0">
              <a:solidFill>
                <a:schemeClr val="tx1"/>
              </a:solidFill>
            </a:endParaRPr>
          </a:p>
          <a:p>
            <a:pPr>
              <a:spcBef>
                <a:spcPts val="0"/>
              </a:spcBef>
            </a:pPr>
            <a:endParaRPr lang="en-US" sz="1500" dirty="0">
              <a:solidFill>
                <a:schemeClr val="tx1"/>
              </a:solidFill>
              <a:latin typeface="Arial" pitchFamily="34" charset="0"/>
              <a:ea typeface="ＭＳ Ｐゴシック" pitchFamily="-65" charset="-128"/>
              <a:cs typeface="Arial" pitchFamily="34" charset="0"/>
            </a:endParaRPr>
          </a:p>
        </p:txBody>
      </p:sp>
      <p:sp>
        <p:nvSpPr>
          <p:cNvPr id="4" name="TextBox 3"/>
          <p:cNvSpPr txBox="1"/>
          <p:nvPr/>
        </p:nvSpPr>
        <p:spPr>
          <a:xfrm>
            <a:off x="2336876" y="5559246"/>
            <a:ext cx="4537637" cy="338554"/>
          </a:xfrm>
          <a:prstGeom prst="rect">
            <a:avLst/>
          </a:prstGeom>
          <a:solidFill>
            <a:schemeClr val="bg1">
              <a:alpha val="54000"/>
            </a:schemeClr>
          </a:solidFill>
          <a:ln>
            <a:solidFill>
              <a:schemeClr val="bg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34" charset="0"/>
                <a:cs typeface="Arial" pitchFamily="34" charset="0"/>
              </a:rPr>
              <a:t>FPA Annual Meeting December 16-17, 2020</a:t>
            </a:r>
            <a:endParaRPr kumimoji="0" lang="en-US" sz="1600" b="1" i="0" u="none" strike="noStrike" kern="1200" cap="none" spc="0" normalizeH="0" baseline="0" noProof="0" dirty="0">
              <a:ln>
                <a:noFill/>
              </a:ln>
              <a:solidFill>
                <a:prstClr val="black"/>
              </a:solidFill>
              <a:effectLst/>
              <a:uLnTx/>
              <a:uFillTx/>
              <a:latin typeface="Arial" pitchFamily="34" charset="0"/>
              <a:ea typeface="ＭＳ Ｐゴシック" pitchFamily="-65" charset="-128"/>
              <a:cs typeface="Arial" pitchFamily="34" charset="0"/>
            </a:endParaRPr>
          </a:p>
        </p:txBody>
      </p:sp>
      <p:sp>
        <p:nvSpPr>
          <p:cNvPr id="12" name="Slide Number Placeholder 11"/>
          <p:cNvSpPr>
            <a:spLocks noGrp="1"/>
          </p:cNvSpPr>
          <p:nvPr>
            <p:ph type="sldNum" sz="quarter" idx="12"/>
          </p:nvPr>
        </p:nvSpPr>
        <p:spPr>
          <a:xfrm>
            <a:off x="8779205" y="6475860"/>
            <a:ext cx="271986" cy="288235"/>
          </a:xfrm>
          <a:solidFill>
            <a:schemeClr val="bg1">
              <a:alpha val="51000"/>
            </a:schemeClr>
          </a:solid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F627C-DAE2-451D-9ABE-ADFBB9CA1B55}" type="slidenum">
              <a:rPr kumimoji="0" lang="en-US" i="0" u="none" strike="noStrike" kern="1200" cap="none" spc="0" normalizeH="0" baseline="0" noProof="0" smtClean="0">
                <a:ln>
                  <a:noFill/>
                </a:ln>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i="0" u="none" strike="noStrike" kern="1200" cap="none" spc="0" normalizeH="0" baseline="0" noProof="0" dirty="0">
              <a:ln>
                <a:noFill/>
              </a:ln>
              <a:effectLst/>
              <a:uLnTx/>
              <a:uFillTx/>
              <a:latin typeface="Calibri"/>
              <a:ea typeface="+mn-ea"/>
              <a:cs typeface="+mn-cs"/>
            </a:endParaRPr>
          </a:p>
        </p:txBody>
      </p:sp>
      <p:sp>
        <p:nvSpPr>
          <p:cNvPr id="14" name="Footer Placeholder 13"/>
          <p:cNvSpPr>
            <a:spLocks noGrp="1"/>
          </p:cNvSpPr>
          <p:nvPr>
            <p:ph type="ftr" sz="quarter" idx="11"/>
          </p:nvPr>
        </p:nvSpPr>
        <p:spPr>
          <a:xfrm>
            <a:off x="3777856" y="6422229"/>
            <a:ext cx="1547131" cy="288234"/>
          </a:xfrm>
          <a:solidFill>
            <a:schemeClr val="bg1">
              <a:alpha val="51000"/>
            </a:schemeClr>
          </a:solidFill>
        </p:spPr>
        <p:txBody>
          <a:bodyPr/>
          <a:lstStyle/>
          <a:p>
            <a:pPr lvl="0">
              <a:defRPr/>
            </a:pPr>
            <a:r>
              <a:rPr lang="pt-BR" b="1" dirty="0">
                <a:solidFill>
                  <a:prstClr val="black">
                    <a:tint val="75000"/>
                  </a:prstClr>
                </a:solidFill>
              </a:rPr>
              <a:t>M. Abdou FPA Dec 2020</a:t>
            </a:r>
            <a:endParaRPr lang="en-US" b="1" dirty="0">
              <a:solidFill>
                <a:prstClr val="black">
                  <a:tint val="75000"/>
                </a:prstClr>
              </a:solidFill>
            </a:endParaRPr>
          </a:p>
        </p:txBody>
      </p:sp>
    </p:spTree>
    <p:extLst>
      <p:ext uri="{BB962C8B-B14F-4D97-AF65-F5344CB8AC3E}">
        <p14:creationId xmlns:p14="http://schemas.microsoft.com/office/powerpoint/2010/main" val="1092849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25"/>
            <a:ext cx="8229600" cy="573501"/>
          </a:xfrm>
        </p:spPr>
        <p:txBody>
          <a:bodyPr>
            <a:normAutofit fontScale="90000"/>
          </a:bodyPr>
          <a:lstStyle/>
          <a:p>
            <a:r>
              <a:rPr lang="en-US" sz="3000" b="1" dirty="0">
                <a:solidFill>
                  <a:prstClr val="black"/>
                </a:solidFill>
                <a:latin typeface="Arial" panose="020B0604020202020204" pitchFamily="34" charset="0"/>
                <a:cs typeface="Arial" panose="020B0604020202020204" pitchFamily="34" charset="0"/>
              </a:rPr>
              <a:t>Some key points from Nuclear Fusion T Paper</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7812" y="824247"/>
            <a:ext cx="8577710" cy="5547970"/>
          </a:xfrm>
        </p:spPr>
        <p:txBody>
          <a:bodyPr>
            <a:noAutofit/>
          </a:bodyPr>
          <a:lstStyle/>
          <a:p>
            <a:r>
              <a:rPr lang="en-US" sz="2000" dirty="0">
                <a:latin typeface="Arial" panose="020B0604020202020204" pitchFamily="34" charset="0"/>
                <a:cs typeface="Arial" panose="020B0604020202020204" pitchFamily="34" charset="0"/>
              </a:rPr>
              <a:t>Dynamics modeling </a:t>
            </a:r>
            <a:r>
              <a:rPr lang="en-US" sz="2000" dirty="0" smtClean="0">
                <a:latin typeface="Arial" panose="020B0604020202020204" pitchFamily="34" charset="0"/>
                <a:cs typeface="Arial" panose="020B0604020202020204" pitchFamily="34" charset="0"/>
              </a:rPr>
              <a:t>analysis shows </a:t>
            </a:r>
            <a:r>
              <a:rPr lang="en-US" sz="2000" dirty="0">
                <a:latin typeface="Arial" panose="020B0604020202020204" pitchFamily="34" charset="0"/>
                <a:cs typeface="Arial" panose="020B0604020202020204" pitchFamily="34" charset="0"/>
              </a:rPr>
              <a:t>that the key parameters affecting tritium inventories, required start-up inventory, and tritium Self-Sufficiency are the: </a:t>
            </a:r>
          </a:p>
          <a:p>
            <a:pPr lvl="1"/>
            <a:r>
              <a:rPr lang="en-US" sz="1800" dirty="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ritium </a:t>
            </a:r>
            <a:r>
              <a:rPr lang="en-US" sz="1800" dirty="0">
                <a:latin typeface="Arial" panose="020B0604020202020204" pitchFamily="34" charset="0"/>
                <a:cs typeface="Arial" panose="020B0604020202020204" pitchFamily="34" charset="0"/>
              </a:rPr>
              <a:t>burn fraction in the plasma </a:t>
            </a:r>
          </a:p>
          <a:p>
            <a:pPr lvl="1"/>
            <a:r>
              <a:rPr lang="en-US" sz="1800" dirty="0">
                <a:latin typeface="Arial" panose="020B0604020202020204" pitchFamily="34" charset="0"/>
                <a:cs typeface="Arial" panose="020B0604020202020204" pitchFamily="34" charset="0"/>
              </a:rPr>
              <a:t>P</a:t>
            </a:r>
            <a:r>
              <a:rPr lang="en-US" sz="1800" dirty="0" smtClean="0">
                <a:latin typeface="Arial" panose="020B0604020202020204" pitchFamily="34" charset="0"/>
                <a:cs typeface="Arial" panose="020B0604020202020204" pitchFamily="34" charset="0"/>
              </a:rPr>
              <a:t>lasma </a:t>
            </a:r>
            <a:r>
              <a:rPr lang="en-US" sz="1800" dirty="0">
                <a:latin typeface="Arial" panose="020B0604020202020204" pitchFamily="34" charset="0"/>
                <a:cs typeface="Arial" panose="020B0604020202020204" pitchFamily="34" charset="0"/>
              </a:rPr>
              <a:t>fueling efficiency</a:t>
            </a:r>
          </a:p>
          <a:p>
            <a:pPr lvl="1"/>
            <a:r>
              <a:rPr lang="en-US" sz="1800" dirty="0">
                <a:latin typeface="Arial" panose="020B0604020202020204" pitchFamily="34" charset="0"/>
                <a:cs typeface="Arial" panose="020B0604020202020204" pitchFamily="34" charset="0"/>
              </a:rPr>
              <a:t>P</a:t>
            </a:r>
            <a:r>
              <a:rPr lang="en-US" sz="1800" dirty="0" smtClean="0">
                <a:latin typeface="Arial" panose="020B0604020202020204" pitchFamily="34" charset="0"/>
                <a:cs typeface="Arial" panose="020B0604020202020204" pitchFamily="34" charset="0"/>
              </a:rPr>
              <a:t>rocessing </a:t>
            </a:r>
            <a:r>
              <a:rPr lang="en-US" sz="1800" dirty="0">
                <a:latin typeface="Arial" panose="020B0604020202020204" pitchFamily="34" charset="0"/>
                <a:cs typeface="Arial" panose="020B0604020202020204" pitchFamily="34" charset="0"/>
              </a:rPr>
              <a:t>time of plasma exhaust </a:t>
            </a:r>
            <a:endParaRPr lang="en-US" sz="1800" dirty="0" smtClean="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R</a:t>
            </a:r>
            <a:r>
              <a:rPr lang="en-US" sz="1800" dirty="0" smtClean="0">
                <a:latin typeface="Arial" panose="020B0604020202020204" pitchFamily="34" charset="0"/>
                <a:cs typeface="Arial" panose="020B0604020202020204" pitchFamily="34" charset="0"/>
              </a:rPr>
              <a:t>eactor </a:t>
            </a:r>
            <a:r>
              <a:rPr lang="en-US" sz="1800" dirty="0">
                <a:latin typeface="Arial" panose="020B0604020202020204" pitchFamily="34" charset="0"/>
                <a:cs typeface="Arial" panose="020B0604020202020204" pitchFamily="34" charset="0"/>
              </a:rPr>
              <a:t>Availability Factor</a:t>
            </a:r>
          </a:p>
          <a:p>
            <a:pPr lvl="1"/>
            <a:r>
              <a:rPr lang="en-US" sz="1800" dirty="0">
                <a:latin typeface="Arial" panose="020B0604020202020204" pitchFamily="34" charset="0"/>
                <a:cs typeface="Arial" panose="020B0604020202020204" pitchFamily="34" charset="0"/>
              </a:rPr>
              <a:t>Reserve Time needed in the storage system</a:t>
            </a:r>
          </a:p>
          <a:p>
            <a:pPr lvl="1"/>
            <a:r>
              <a:rPr lang="en-US" sz="1800" dirty="0">
                <a:latin typeface="Arial" panose="020B0604020202020204" pitchFamily="34" charset="0"/>
                <a:cs typeface="Arial" panose="020B0604020202020204" pitchFamily="34" charset="0"/>
              </a:rPr>
              <a:t>Doubling Time needed to create new startup </a:t>
            </a:r>
            <a:r>
              <a:rPr lang="en-US" sz="1800" dirty="0" smtClean="0">
                <a:latin typeface="Arial" panose="020B0604020202020204" pitchFamily="34" charset="0"/>
                <a:cs typeface="Arial" panose="020B0604020202020204" pitchFamily="34" charset="0"/>
              </a:rPr>
              <a:t>inventory</a:t>
            </a:r>
            <a:endParaRPr lang="en-US" sz="18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physics and technology state-of-the-art will </a:t>
            </a:r>
            <a:r>
              <a:rPr lang="en-US" sz="2000" u="sng" dirty="0">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enable DEMO and future power plants to satisfy the Principal Requirements of </a:t>
            </a:r>
            <a:r>
              <a:rPr lang="en-US" sz="2000" dirty="0">
                <a:solidFill>
                  <a:srgbClr val="0000FF"/>
                </a:solidFill>
                <a:latin typeface="Arial" panose="020B0604020202020204" pitchFamily="34" charset="0"/>
                <a:cs typeface="Arial" panose="020B0604020202020204" pitchFamily="34" charset="0"/>
              </a:rPr>
              <a:t>T self-sufficiency </a:t>
            </a:r>
            <a:r>
              <a:rPr lang="en-US" sz="2000" dirty="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Providing the </a:t>
            </a:r>
            <a:r>
              <a:rPr lang="en-US" sz="2000" dirty="0">
                <a:solidFill>
                  <a:srgbClr val="0000FF"/>
                </a:solidFill>
                <a:latin typeface="Arial" panose="020B0604020202020204" pitchFamily="34" charset="0"/>
                <a:cs typeface="Arial" panose="020B0604020202020204" pitchFamily="34" charset="0"/>
              </a:rPr>
              <a:t>initial start-up tritium inventory </a:t>
            </a:r>
            <a:r>
              <a:rPr lang="en-US" sz="2000" dirty="0" smtClean="0">
                <a:latin typeface="Arial" panose="020B0604020202020204" pitchFamily="34" charset="0"/>
                <a:cs typeface="Arial" panose="020B0604020202020204" pitchFamily="34" charset="0"/>
              </a:rPr>
              <a:t>of </a:t>
            </a:r>
            <a:r>
              <a:rPr lang="en-US" sz="2000" dirty="0">
                <a:latin typeface="Arial" panose="020B0604020202020204" pitchFamily="34" charset="0"/>
                <a:cs typeface="Arial" panose="020B0604020202020204" pitchFamily="34" charset="0"/>
              </a:rPr>
              <a:t>a fusion facility.</a:t>
            </a:r>
          </a:p>
          <a:p>
            <a:r>
              <a:rPr lang="en-US" sz="2000" dirty="0">
                <a:latin typeface="Arial" panose="020B0604020202020204" pitchFamily="34" charset="0"/>
                <a:cs typeface="Arial" panose="020B0604020202020204" pitchFamily="34" charset="0"/>
              </a:rPr>
              <a:t>The paper defines specific areas, ideas, and goals for physics and technology R&amp;D to meet these requirements. </a:t>
            </a:r>
          </a:p>
          <a:p>
            <a:r>
              <a:rPr lang="en-US" sz="2000" dirty="0">
                <a:latin typeface="Arial" panose="020B0604020202020204" pitchFamily="34" charset="0"/>
                <a:cs typeface="Arial" panose="020B0604020202020204" pitchFamily="34" charset="0"/>
              </a:rPr>
              <a:t>Successful outcome of this R&amp;D cannot be assured. We hope the paper will stimulate new ideas and approaches. </a:t>
            </a:r>
          </a:p>
        </p:txBody>
      </p:sp>
      <p:sp>
        <p:nvSpPr>
          <p:cNvPr id="4" name="Footer Placeholder 3"/>
          <p:cNvSpPr>
            <a:spLocks noGrp="1"/>
          </p:cNvSpPr>
          <p:nvPr>
            <p:ph type="ftr" sz="quarter" idx="11"/>
          </p:nvPr>
        </p:nvSpPr>
        <p:spPr>
          <a:xfrm>
            <a:off x="3111674" y="6431508"/>
            <a:ext cx="2895600" cy="365125"/>
          </a:xfrm>
        </p:spPr>
        <p:txBody>
          <a:bodyPr/>
          <a:lstStyle/>
          <a:p>
            <a:pPr lvl="0"/>
            <a:r>
              <a:rPr lang="pt-BR" b="1" dirty="0">
                <a:solidFill>
                  <a:prstClr val="black">
                    <a:tint val="75000"/>
                  </a:prstClr>
                </a:solidFill>
              </a:rPr>
              <a:t>M. Abdou FPA Dec </a:t>
            </a:r>
            <a:r>
              <a:rPr lang="pt-BR" b="1" dirty="0" smtClean="0">
                <a:solidFill>
                  <a:prstClr val="black">
                    <a:tint val="75000"/>
                  </a:prstClr>
                </a:solidFill>
              </a:rPr>
              <a:t>2020</a:t>
            </a:r>
            <a:endParaRPr lang="en-US" b="1"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5F627C-DAE2-451D-9ABE-ADFBB9CA1B55}" type="slidenum">
              <a:rPr lang="en-US" smtClean="0">
                <a:solidFill>
                  <a:schemeClr val="tx1"/>
                </a:solidFill>
              </a:rPr>
              <a:pPr/>
              <a:t>10</a:t>
            </a:fld>
            <a:endParaRPr lang="en-US" dirty="0">
              <a:solidFill>
                <a:schemeClr val="tx1"/>
              </a:solidFill>
            </a:endParaRPr>
          </a:p>
        </p:txBody>
      </p:sp>
    </p:spTree>
    <p:extLst>
      <p:ext uri="{BB962C8B-B14F-4D97-AF65-F5344CB8AC3E}">
        <p14:creationId xmlns:p14="http://schemas.microsoft.com/office/powerpoint/2010/main" val="3917378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0" y="95733"/>
            <a:ext cx="8229600" cy="560249"/>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Some key points from Nuclear Fusion T Paper </a:t>
            </a:r>
            <a:r>
              <a:rPr lang="en-US" sz="1600" b="1" dirty="0">
                <a:solidFill>
                  <a:prstClr val="black"/>
                </a:solidFill>
                <a:latin typeface="Arial" panose="020B0604020202020204" pitchFamily="34" charset="0"/>
                <a:cs typeface="Arial" panose="020B0604020202020204" pitchFamily="34" charset="0"/>
              </a:rPr>
              <a:t>(cont’d)</a:t>
            </a:r>
            <a:endParaRPr lang="en-US" sz="1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4277" y="747730"/>
            <a:ext cx="8701278" cy="5623251"/>
          </a:xfrm>
        </p:spPr>
        <p:txBody>
          <a:bodyPr>
            <a:noAutofit/>
          </a:bodyPr>
          <a:lstStyle/>
          <a:p>
            <a:pPr marL="0" lvl="0" indent="0" algn="ctr" defTabSz="914400">
              <a:spcBef>
                <a:spcPts val="0"/>
              </a:spcBef>
              <a:buNone/>
              <a:defRPr/>
            </a:pPr>
            <a:r>
              <a:rPr lang="en-US" altLang="ja-JP" sz="1800" b="1" kern="0" dirty="0">
                <a:solidFill>
                  <a:prstClr val="black"/>
                </a:solidFill>
                <a:latin typeface="Arial" pitchFamily="34" charset="0"/>
                <a:cs typeface="Arial" pitchFamily="34" charset="0"/>
              </a:rPr>
              <a:t>With ITER DT start in 2036, there will be no tritium left to provide </a:t>
            </a:r>
            <a:r>
              <a:rPr lang="en-US" altLang="ja-JP" sz="1800" b="1" kern="0" dirty="0">
                <a:solidFill>
                  <a:srgbClr val="FF0000"/>
                </a:solidFill>
                <a:latin typeface="Arial" pitchFamily="34" charset="0"/>
                <a:cs typeface="Arial" pitchFamily="34" charset="0"/>
              </a:rPr>
              <a:t>“Start up” T inventory </a:t>
            </a:r>
            <a:r>
              <a:rPr lang="en-US" altLang="ja-JP" sz="1800" b="1" kern="0" dirty="0">
                <a:solidFill>
                  <a:prstClr val="black"/>
                </a:solidFill>
                <a:latin typeface="Arial" pitchFamily="34" charset="0"/>
                <a:cs typeface="Arial" pitchFamily="34" charset="0"/>
              </a:rPr>
              <a:t>for any major DT Fusion facility beyond ITER.</a:t>
            </a:r>
          </a:p>
          <a:p>
            <a:pPr marL="0" lvl="0" indent="0" algn="ctr" defTabSz="914400">
              <a:spcBef>
                <a:spcPts val="0"/>
              </a:spcBef>
              <a:buNone/>
              <a:defRPr/>
            </a:pPr>
            <a:endParaRPr lang="en-US" sz="600" b="1" kern="0" dirty="0">
              <a:solidFill>
                <a:prstClr val="black"/>
              </a:solidFill>
              <a:latin typeface="Arial" pitchFamily="34" charset="0"/>
              <a:cs typeface="Arial" pitchFamily="34" charset="0"/>
            </a:endParaRPr>
          </a:p>
          <a:p>
            <a:pPr marL="0" lvl="0" indent="0" algn="ctr" defTabSz="914400">
              <a:spcBef>
                <a:spcPts val="0"/>
              </a:spcBef>
              <a:buNone/>
              <a:defRPr/>
            </a:pPr>
            <a:r>
              <a:rPr lang="en-US" sz="1800" b="1" dirty="0">
                <a:solidFill>
                  <a:prstClr val="black"/>
                </a:solidFill>
                <a:latin typeface="Arial" panose="020B0604020202020204" pitchFamily="34" charset="0"/>
                <a:cs typeface="Arial" panose="020B0604020202020204" pitchFamily="34" charset="0"/>
              </a:rPr>
              <a:t>The world fusion programs </a:t>
            </a:r>
            <a:r>
              <a:rPr lang="en-US" sz="1800" b="1" dirty="0">
                <a:solidFill>
                  <a:srgbClr val="FF0000"/>
                </a:solidFill>
                <a:latin typeface="Arial" panose="020B0604020202020204" pitchFamily="34" charset="0"/>
                <a:cs typeface="Arial" panose="020B0604020202020204" pitchFamily="34" charset="0"/>
              </a:rPr>
              <a:t>cannot depend </a:t>
            </a:r>
            <a:r>
              <a:rPr lang="en-US" sz="1800" b="1" dirty="0">
                <a:solidFill>
                  <a:prstClr val="black"/>
                </a:solidFill>
                <a:latin typeface="Arial" panose="020B0604020202020204" pitchFamily="34" charset="0"/>
                <a:cs typeface="Arial" panose="020B0604020202020204" pitchFamily="34" charset="0"/>
              </a:rPr>
              <a:t>on external non-fusion supply of T to </a:t>
            </a:r>
            <a:r>
              <a:rPr lang="en-US" sz="1800" u="sng" dirty="0">
                <a:solidFill>
                  <a:prstClr val="black"/>
                </a:solidFill>
                <a:latin typeface="Arial" panose="020B0604020202020204" pitchFamily="34" charset="0"/>
                <a:cs typeface="Arial" panose="020B0604020202020204" pitchFamily="34" charset="0"/>
              </a:rPr>
              <a:t>provide startup T inventory for 2 or 3 DEMOs plus other near-term facilities</a:t>
            </a:r>
          </a:p>
          <a:p>
            <a:pPr marL="409576" lvl="1" indent="0" algn="ctr" defTabSz="914400">
              <a:spcBef>
                <a:spcPts val="0"/>
              </a:spcBef>
              <a:buNone/>
            </a:pPr>
            <a:endParaRPr lang="en-US" sz="700" dirty="0">
              <a:solidFill>
                <a:prstClr val="black"/>
              </a:solidFill>
              <a:latin typeface="Arial" panose="020B0604020202020204" pitchFamily="34" charset="0"/>
              <a:cs typeface="Arial" panose="020B0604020202020204" pitchFamily="34" charset="0"/>
            </a:endParaRPr>
          </a:p>
          <a:p>
            <a:pPr marL="0" lvl="0" indent="0">
              <a:buNone/>
            </a:pPr>
            <a:endParaRPr lang="en-US" sz="1500" dirty="0" smtClean="0">
              <a:solidFill>
                <a:prstClr val="black"/>
              </a:solidFill>
              <a:latin typeface="Arial" panose="020B0604020202020204" pitchFamily="34" charset="0"/>
              <a:cs typeface="Arial" panose="020B0604020202020204" pitchFamily="34" charset="0"/>
            </a:endParaRPr>
          </a:p>
          <a:p>
            <a:pPr marL="0" lvl="0" indent="0">
              <a:buNone/>
            </a:pPr>
            <a:r>
              <a:rPr lang="en-US" sz="1600" dirty="0" smtClean="0">
                <a:solidFill>
                  <a:prstClr val="black"/>
                </a:solidFill>
                <a:latin typeface="Arial" panose="020B0604020202020204" pitchFamily="34" charset="0"/>
                <a:cs typeface="Arial" panose="020B0604020202020204" pitchFamily="34" charset="0"/>
              </a:rPr>
              <a:t>Therefore</a:t>
            </a:r>
            <a:r>
              <a:rPr lang="en-US" sz="1600" dirty="0">
                <a:solidFill>
                  <a:prstClr val="black"/>
                </a:solidFill>
                <a:latin typeface="Arial" panose="020B0604020202020204" pitchFamily="34" charset="0"/>
                <a:cs typeface="Arial" panose="020B0604020202020204" pitchFamily="34" charset="0"/>
              </a:rPr>
              <a:t>, Fusion Development Pathway must develop a strategy that confronts this problem. Some key elements of such a strategy are presented in the paper, and some key findings </a:t>
            </a:r>
            <a:r>
              <a:rPr lang="en-US" sz="1600" dirty="0" smtClean="0">
                <a:solidFill>
                  <a:prstClr val="black"/>
                </a:solidFill>
                <a:latin typeface="Arial" panose="020B0604020202020204" pitchFamily="34" charset="0"/>
                <a:cs typeface="Arial" panose="020B0604020202020204" pitchFamily="34" charset="0"/>
              </a:rPr>
              <a:t>are</a:t>
            </a:r>
            <a:r>
              <a:rPr lang="en-US" sz="1600" dirty="0">
                <a:solidFill>
                  <a:prstClr val="black"/>
                </a:solidFill>
                <a:latin typeface="Arial" panose="020B0604020202020204" pitchFamily="34" charset="0"/>
                <a:cs typeface="Arial" panose="020B0604020202020204" pitchFamily="34" charset="0"/>
              </a:rPr>
              <a:t/>
            </a:r>
            <a:br>
              <a:rPr lang="en-US" sz="1600" dirty="0">
                <a:solidFill>
                  <a:prstClr val="black"/>
                </a:solidFill>
                <a:latin typeface="Arial" panose="020B0604020202020204" pitchFamily="34" charset="0"/>
                <a:cs typeface="Arial" panose="020B0604020202020204" pitchFamily="34" charset="0"/>
              </a:rPr>
            </a:br>
            <a:endParaRPr lang="en-US" sz="1600" dirty="0">
              <a:solidFill>
                <a:prstClr val="black"/>
              </a:solidFill>
              <a:latin typeface="Arial" panose="020B0604020202020204" pitchFamily="34" charset="0"/>
              <a:cs typeface="Arial" panose="020B0604020202020204" pitchFamily="34" charset="0"/>
            </a:endParaRPr>
          </a:p>
          <a:p>
            <a:r>
              <a:rPr lang="en-US" sz="1600" dirty="0" smtClean="0">
                <a:solidFill>
                  <a:prstClr val="black"/>
                </a:solidFill>
                <a:latin typeface="Arial" panose="020B0604020202020204" pitchFamily="34" charset="0"/>
                <a:cs typeface="Arial" panose="020B0604020202020204" pitchFamily="34" charset="0"/>
              </a:rPr>
              <a:t>We show that the </a:t>
            </a:r>
            <a:r>
              <a:rPr lang="en-US" sz="1600" dirty="0">
                <a:solidFill>
                  <a:prstClr val="black"/>
                </a:solidFill>
                <a:latin typeface="Arial" panose="020B0604020202020204" pitchFamily="34" charset="0"/>
                <a:cs typeface="Arial" panose="020B0604020202020204" pitchFamily="34" charset="0"/>
              </a:rPr>
              <a:t>T burn fraction (TBF) in ITER with 50% DT mix is 0.36</a:t>
            </a:r>
            <a:r>
              <a:rPr lang="en-US" sz="1600" dirty="0" smtClean="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t</a:t>
            </a:r>
            <a:r>
              <a:rPr lang="en-US" sz="1600" dirty="0" smtClean="0">
                <a:solidFill>
                  <a:prstClr val="black"/>
                </a:solidFill>
                <a:latin typeface="Arial" panose="020B0604020202020204" pitchFamily="34" charset="0"/>
                <a:cs typeface="Arial" panose="020B0604020202020204" pitchFamily="34" charset="0"/>
              </a:rPr>
              <a:t>he fueling efficiency with </a:t>
            </a:r>
            <a:r>
              <a:rPr lang="en-US" sz="1600" dirty="0">
                <a:solidFill>
                  <a:prstClr val="black"/>
                </a:solidFill>
                <a:latin typeface="Arial" panose="020B0604020202020204" pitchFamily="34" charset="0"/>
                <a:cs typeface="Arial" panose="020B0604020202020204" pitchFamily="34" charset="0"/>
              </a:rPr>
              <a:t>shallow </a:t>
            </a:r>
            <a:r>
              <a:rPr lang="en-US" sz="1600" dirty="0" smtClean="0">
                <a:solidFill>
                  <a:prstClr val="black"/>
                </a:solidFill>
                <a:latin typeface="Arial" panose="020B0604020202020204" pitchFamily="34" charset="0"/>
                <a:cs typeface="Arial" panose="020B0604020202020204" pitchFamily="34" charset="0"/>
              </a:rPr>
              <a:t>penetration in burning plasma (ITER, DEMO,..) </a:t>
            </a:r>
            <a:r>
              <a:rPr lang="en-US" sz="1600" dirty="0">
                <a:solidFill>
                  <a:prstClr val="black"/>
                </a:solidFill>
                <a:latin typeface="Arial" panose="020B0604020202020204" pitchFamily="34" charset="0"/>
                <a:cs typeface="Arial" panose="020B0604020202020204" pitchFamily="34" charset="0"/>
              </a:rPr>
              <a:t>is  &lt; </a:t>
            </a:r>
            <a:r>
              <a:rPr lang="en-US" sz="1600" dirty="0" smtClean="0">
                <a:solidFill>
                  <a:prstClr val="black"/>
                </a:solidFill>
                <a:latin typeface="Arial" panose="020B0604020202020204" pitchFamily="34" charset="0"/>
                <a:cs typeface="Arial" panose="020B0604020202020204" pitchFamily="34" charset="0"/>
              </a:rPr>
              <a:t>25%, </a:t>
            </a:r>
            <a:r>
              <a:rPr lang="en-US" sz="1600" dirty="0">
                <a:solidFill>
                  <a:prstClr val="black"/>
                </a:solidFill>
                <a:latin typeface="Arial" panose="020B0604020202020204" pitchFamily="34" charset="0"/>
                <a:cs typeface="Arial" panose="020B0604020202020204" pitchFamily="34" charset="0"/>
              </a:rPr>
              <a:t>and T processing time </a:t>
            </a:r>
            <a:r>
              <a:rPr lang="en-US" sz="1600" dirty="0" smtClean="0">
                <a:solidFill>
                  <a:prstClr val="black"/>
                </a:solidFill>
                <a:latin typeface="Arial" panose="020B0604020202020204" pitchFamily="34" charset="0"/>
                <a:cs typeface="Arial" panose="020B0604020202020204" pitchFamily="34" charset="0"/>
              </a:rPr>
              <a:t>is a few hours. With such performance </a:t>
            </a:r>
            <a:r>
              <a:rPr lang="en-US" sz="1600" b="1" dirty="0" smtClean="0">
                <a:solidFill>
                  <a:srgbClr val="FF0000"/>
                </a:solidFill>
                <a:latin typeface="Arial" panose="020B0604020202020204" pitchFamily="34" charset="0"/>
                <a:cs typeface="Arial" panose="020B0604020202020204" pitchFamily="34" charset="0"/>
              </a:rPr>
              <a:t>T </a:t>
            </a:r>
            <a:r>
              <a:rPr lang="en-US" sz="1600" b="1" dirty="0">
                <a:solidFill>
                  <a:srgbClr val="FF0000"/>
                </a:solidFill>
                <a:latin typeface="Arial" panose="020B0604020202020204" pitchFamily="34" charset="0"/>
                <a:cs typeface="Arial" panose="020B0604020202020204" pitchFamily="34" charset="0"/>
              </a:rPr>
              <a:t>self-sufficiency cannot be achieved, and the Required T startup inventory is huge</a:t>
            </a:r>
            <a:r>
              <a:rPr lang="en-US" sz="1600" dirty="0">
                <a:solidFill>
                  <a:prstClr val="black"/>
                </a:solidFill>
                <a:latin typeface="Arial" panose="020B0604020202020204" pitchFamily="34" charset="0"/>
                <a:cs typeface="Arial" panose="020B0604020202020204" pitchFamily="34" charset="0"/>
              </a:rPr>
              <a:t>. The paper describes important plasma physics, fueling technology and T processing innovative ideas for major improvements </a:t>
            </a:r>
            <a:endParaRPr lang="en-US" sz="1600" dirty="0" smtClean="0">
              <a:solidFill>
                <a:prstClr val="black"/>
              </a:solidFill>
              <a:latin typeface="Arial" panose="020B0604020202020204" pitchFamily="34" charset="0"/>
              <a:cs typeface="Arial" panose="020B0604020202020204" pitchFamily="34" charset="0"/>
            </a:endParaRPr>
          </a:p>
          <a:p>
            <a:pPr marL="0" indent="0">
              <a:buNone/>
            </a:pPr>
            <a:r>
              <a:rPr lang="en-US" sz="1500" dirty="0" smtClean="0">
                <a:solidFill>
                  <a:prstClr val="black"/>
                </a:solidFill>
                <a:latin typeface="Arial" panose="020B0604020202020204" pitchFamily="34" charset="0"/>
                <a:cs typeface="Arial" panose="020B0604020202020204" pitchFamily="34" charset="0"/>
              </a:rPr>
              <a:t> </a:t>
            </a:r>
            <a:endParaRPr lang="en-US" sz="1500" dirty="0">
              <a:solidFill>
                <a:prstClr val="black"/>
              </a:solidFill>
              <a:latin typeface="Arial" panose="020B0604020202020204" pitchFamily="34" charset="0"/>
              <a:cs typeface="Arial" panose="020B0604020202020204" pitchFamily="34" charset="0"/>
            </a:endParaRPr>
          </a:p>
          <a:p>
            <a:pPr lvl="0"/>
            <a:r>
              <a:rPr lang="en-US" sz="1600" dirty="0">
                <a:solidFill>
                  <a:prstClr val="black"/>
                </a:solidFill>
                <a:latin typeface="Arial" panose="020B0604020202020204" pitchFamily="34" charset="0"/>
                <a:cs typeface="Arial" panose="020B0604020202020204" pitchFamily="34" charset="0"/>
              </a:rPr>
              <a:t>L</a:t>
            </a:r>
            <a:r>
              <a:rPr lang="en-US" sz="1600" dirty="0" smtClean="0">
                <a:solidFill>
                  <a:prstClr val="black"/>
                </a:solidFill>
                <a:latin typeface="Arial" panose="020B0604020202020204" pitchFamily="34" charset="0"/>
                <a:cs typeface="Arial" panose="020B0604020202020204" pitchFamily="34" charset="0"/>
              </a:rPr>
              <a:t>inear </a:t>
            </a:r>
            <a:r>
              <a:rPr lang="en-US" sz="1600" dirty="0">
                <a:solidFill>
                  <a:prstClr val="black"/>
                </a:solidFill>
                <a:latin typeface="Arial" panose="020B0604020202020204" pitchFamily="34" charset="0"/>
                <a:cs typeface="Arial" panose="020B0604020202020204" pitchFamily="34" charset="0"/>
              </a:rPr>
              <a:t>dependency between the tritium start-up inventory and the fusion </a:t>
            </a:r>
            <a:r>
              <a:rPr lang="en-US" sz="1600" dirty="0" smtClean="0">
                <a:solidFill>
                  <a:prstClr val="black"/>
                </a:solidFill>
                <a:latin typeface="Arial" panose="020B0604020202020204" pitchFamily="34" charset="0"/>
                <a:cs typeface="Arial" panose="020B0604020202020204" pitchFamily="34" charset="0"/>
              </a:rPr>
              <a:t>power suggest that </a:t>
            </a:r>
            <a:r>
              <a:rPr lang="en-US" sz="1600" dirty="0">
                <a:solidFill>
                  <a:prstClr val="black"/>
                </a:solidFill>
                <a:latin typeface="Arial" panose="020B0604020202020204" pitchFamily="34" charset="0"/>
                <a:cs typeface="Arial" panose="020B0604020202020204" pitchFamily="34" charset="0"/>
              </a:rPr>
              <a:t>near–term fusion facilities should be designed for low fusion power (&lt; 150 MW) in order to keep the required start-up inventory </a:t>
            </a:r>
            <a:r>
              <a:rPr lang="en-US" sz="1600" dirty="0" smtClean="0">
                <a:solidFill>
                  <a:prstClr val="black"/>
                </a:solidFill>
                <a:latin typeface="Arial" panose="020B0604020202020204" pitchFamily="34" charset="0"/>
                <a:cs typeface="Arial" panose="020B0604020202020204" pitchFamily="34" charset="0"/>
              </a:rPr>
              <a:t>small </a:t>
            </a:r>
            <a:r>
              <a:rPr lang="en-US" sz="1600" dirty="0">
                <a:solidFill>
                  <a:prstClr val="black"/>
                </a:solidFill>
                <a:latin typeface="Arial" panose="020B0604020202020204" pitchFamily="34" charset="0"/>
                <a:cs typeface="Arial" panose="020B0604020202020204" pitchFamily="34" charset="0"/>
              </a:rPr>
              <a:t>and obtainable, </a:t>
            </a:r>
            <a:r>
              <a:rPr lang="en-US" sz="1600" dirty="0" smtClean="0">
                <a:solidFill>
                  <a:prstClr val="black"/>
                </a:solidFill>
                <a:latin typeface="Arial" panose="020B0604020202020204" pitchFamily="34" charset="0"/>
                <a:cs typeface="Arial" panose="020B0604020202020204" pitchFamily="34" charset="0"/>
              </a:rPr>
              <a:t>i.e.&lt; 1Kg</a:t>
            </a:r>
          </a:p>
          <a:p>
            <a:pPr marL="0" lvl="0" indent="0">
              <a:buNone/>
            </a:pPr>
            <a:endParaRPr lang="en-US" sz="1500" dirty="0">
              <a:solidFill>
                <a:prstClr val="black"/>
              </a:solidFill>
              <a:latin typeface="Arial" panose="020B0604020202020204" pitchFamily="34" charset="0"/>
              <a:cs typeface="Arial" panose="020B0604020202020204" pitchFamily="34" charset="0"/>
            </a:endParaRPr>
          </a:p>
          <a:p>
            <a:pPr lvl="0"/>
            <a:r>
              <a:rPr lang="en-US" sz="1000" dirty="0">
                <a:solidFill>
                  <a:prstClr val="black"/>
                </a:solidFill>
                <a:latin typeface="Arial" panose="020B0604020202020204" pitchFamily="34" charset="0"/>
                <a:cs typeface="Arial" panose="020B0604020202020204" pitchFamily="34" charset="0"/>
              </a:rPr>
              <a:t>The Need for </a:t>
            </a:r>
            <a:r>
              <a:rPr lang="en-US" sz="1000" dirty="0" smtClean="0">
                <a:solidFill>
                  <a:prstClr val="black"/>
                </a:solidFill>
                <a:latin typeface="Arial" panose="020B0604020202020204" pitchFamily="34" charset="0"/>
                <a:cs typeface="Arial" panose="020B0604020202020204" pitchFamily="34" charset="0"/>
              </a:rPr>
              <a:t>much higher </a:t>
            </a:r>
            <a:r>
              <a:rPr lang="en-US" sz="1000" dirty="0">
                <a:solidFill>
                  <a:prstClr val="black"/>
                </a:solidFill>
                <a:latin typeface="Arial" panose="020B0604020202020204" pitchFamily="34" charset="0"/>
                <a:cs typeface="Arial" panose="020B0604020202020204" pitchFamily="34" charset="0"/>
              </a:rPr>
              <a:t>reliability and </a:t>
            </a:r>
            <a:r>
              <a:rPr lang="en-US" sz="1000" dirty="0" smtClean="0">
                <a:solidFill>
                  <a:prstClr val="black"/>
                </a:solidFill>
                <a:latin typeface="Arial" panose="020B0604020202020204" pitchFamily="34" charset="0"/>
                <a:cs typeface="Arial" panose="020B0604020202020204" pitchFamily="34" charset="0"/>
              </a:rPr>
              <a:t>much faster </a:t>
            </a:r>
            <a:r>
              <a:rPr lang="en-US" sz="1000" dirty="0">
                <a:solidFill>
                  <a:prstClr val="black"/>
                </a:solidFill>
                <a:latin typeface="Arial" panose="020B0604020202020204" pitchFamily="34" charset="0"/>
                <a:cs typeface="Arial" panose="020B0604020202020204" pitchFamily="34" charset="0"/>
              </a:rPr>
              <a:t>maintainability in all components </a:t>
            </a:r>
            <a:r>
              <a:rPr lang="en-US" sz="1000" dirty="0" smtClean="0">
                <a:solidFill>
                  <a:prstClr val="black"/>
                </a:solidFill>
                <a:latin typeface="Arial" panose="020B0604020202020204" pitchFamily="34" charset="0"/>
                <a:cs typeface="Arial" panose="020B0604020202020204" pitchFamily="34" charset="0"/>
              </a:rPr>
              <a:t>of the T fuel cycle beyond </a:t>
            </a:r>
            <a:r>
              <a:rPr lang="en-US" sz="1000" dirty="0">
                <a:solidFill>
                  <a:prstClr val="black"/>
                </a:solidFill>
                <a:latin typeface="Arial" panose="020B0604020202020204" pitchFamily="34" charset="0"/>
                <a:cs typeface="Arial" panose="020B0604020202020204" pitchFamily="34" charset="0"/>
              </a:rPr>
              <a:t>what is currently predictable is shown to be essential for the feasibility of the DT Cycle. (Again: RAMI is the Achilles’ Heel issue for fusion</a:t>
            </a:r>
            <a:r>
              <a:rPr lang="en-US" sz="1000" dirty="0" smtClean="0">
                <a:solidFill>
                  <a:prstClr val="black"/>
                </a:solidFill>
                <a:latin typeface="Arial" panose="020B0604020202020204" pitchFamily="34" charset="0"/>
                <a:cs typeface="Arial" panose="020B0604020202020204" pitchFamily="34" charset="0"/>
              </a:rPr>
              <a:t>!!) - </a:t>
            </a:r>
            <a:r>
              <a:rPr lang="en-US" sz="1000" dirty="0" smtClean="0">
                <a:solidFill>
                  <a:srgbClr val="C00000"/>
                </a:solidFill>
                <a:latin typeface="Arial" panose="020B0604020202020204" pitchFamily="34" charset="0"/>
                <a:cs typeface="Arial" panose="020B0604020202020204" pitchFamily="34" charset="0"/>
              </a:rPr>
              <a:t>Results </a:t>
            </a:r>
            <a:r>
              <a:rPr lang="en-US" sz="1000" dirty="0">
                <a:solidFill>
                  <a:srgbClr val="C00000"/>
                </a:solidFill>
                <a:latin typeface="Arial" panose="020B0604020202020204" pitchFamily="34" charset="0"/>
                <a:cs typeface="Arial" panose="020B0604020202020204" pitchFamily="34" charset="0"/>
              </a:rPr>
              <a:t>show strong dependence of the potential to attain self-sufficiency in fusion devices on the availability factor when </a:t>
            </a:r>
            <a:r>
              <a:rPr lang="en-US" sz="1000" dirty="0" smtClean="0">
                <a:solidFill>
                  <a:srgbClr val="C00000"/>
                </a:solidFill>
                <a:latin typeface="Arial" panose="020B0604020202020204" pitchFamily="34" charset="0"/>
                <a:cs typeface="Arial" panose="020B0604020202020204" pitchFamily="34" charset="0"/>
              </a:rPr>
              <a:t>it is </a:t>
            </a:r>
            <a:r>
              <a:rPr lang="en-US" sz="1000" dirty="0">
                <a:solidFill>
                  <a:srgbClr val="C00000"/>
                </a:solidFill>
                <a:latin typeface="Arial" panose="020B0604020202020204" pitchFamily="34" charset="0"/>
                <a:cs typeface="Arial" panose="020B0604020202020204" pitchFamily="34" charset="0"/>
              </a:rPr>
              <a:t>lower than ~30% </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900" b="1" i="0" u="none" strike="noStrike" kern="1200" cap="none" spc="0" normalizeH="0" baseline="0" noProof="0" dirty="0">
                <a:ln>
                  <a:noFill/>
                </a:ln>
                <a:solidFill>
                  <a:prstClr val="black">
                    <a:tint val="75000"/>
                  </a:prstClr>
                </a:solidFill>
                <a:effectLst/>
                <a:uLnTx/>
                <a:uFillTx/>
                <a:latin typeface="Calibri"/>
                <a:ea typeface="+mn-ea"/>
                <a:cs typeface="+mn-cs"/>
              </a:rPr>
              <a:t>M. Abdou FPA Dec </a:t>
            </a:r>
            <a:r>
              <a:rPr kumimoji="0" lang="pt-BR" sz="900" b="1" i="0" u="none" strike="noStrike" kern="1200" cap="none" spc="0" normalizeH="0" baseline="0" noProof="0" dirty="0" smtClean="0">
                <a:ln>
                  <a:noFill/>
                </a:ln>
                <a:solidFill>
                  <a:prstClr val="black">
                    <a:tint val="75000"/>
                  </a:prstClr>
                </a:solidFill>
                <a:effectLst/>
                <a:uLnTx/>
                <a:uFillTx/>
                <a:latin typeface="Calibri"/>
                <a:ea typeface="+mn-ea"/>
                <a:cs typeface="+mn-cs"/>
              </a:rPr>
              <a:t>2020</a:t>
            </a:r>
            <a:endParaRPr kumimoji="0" lang="en-US" sz="9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F627C-DAE2-451D-9ABE-ADFBB9CA1B55}" type="slidenum">
              <a:rPr kumimoji="0" lang="en-US" sz="15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761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0000FF"/>
                </a:solidFill>
                <a:latin typeface="Arial" panose="020B0604020202020204" pitchFamily="34" charset="0"/>
                <a:cs typeface="Arial" panose="020B0604020202020204" pitchFamily="34" charset="0"/>
              </a:rPr>
              <a:t>Ref </a:t>
            </a:r>
            <a:r>
              <a:rPr lang="en-US" sz="2000" b="1" dirty="0" smtClean="0">
                <a:solidFill>
                  <a:srgbClr val="0000FF"/>
                </a:solidFill>
                <a:latin typeface="Arial" panose="020B0604020202020204" pitchFamily="34" charset="0"/>
                <a:cs typeface="Arial" panose="020B0604020202020204" pitchFamily="34" charset="0"/>
              </a:rPr>
              <a:t>3 </a:t>
            </a:r>
            <a:r>
              <a:rPr lang="en-US" b="1" dirty="0" smtClean="0">
                <a:latin typeface="Arial" panose="020B0604020202020204" pitchFamily="34" charset="0"/>
                <a:cs typeface="Arial" panose="020B0604020202020204" pitchFamily="34" charset="0"/>
              </a:rPr>
              <a:t>Major </a:t>
            </a:r>
            <a:r>
              <a:rPr lang="en-US" b="1" dirty="0">
                <a:latin typeface="Arial" panose="020B0604020202020204" pitchFamily="34" charset="0"/>
                <a:cs typeface="Arial" panose="020B0604020202020204" pitchFamily="34" charset="0"/>
              </a:rPr>
              <a:t>Review Article Published in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Fusion Engineering and Design </a:t>
            </a:r>
          </a:p>
        </p:txBody>
      </p:sp>
      <p:sp>
        <p:nvSpPr>
          <p:cNvPr id="3" name="Content Placeholder 2"/>
          <p:cNvSpPr>
            <a:spLocks noGrp="1"/>
          </p:cNvSpPr>
          <p:nvPr>
            <p:ph idx="1"/>
          </p:nvPr>
        </p:nvSpPr>
        <p:spPr>
          <a:xfrm>
            <a:off x="457200" y="1549400"/>
            <a:ext cx="8394700" cy="4576765"/>
          </a:xfrm>
        </p:spPr>
        <p:txBody>
          <a:bodyPr>
            <a:normAutofit/>
          </a:bodyPr>
          <a:lstStyle/>
          <a:p>
            <a:pPr marL="0" indent="0" algn="ctr">
              <a:buNone/>
            </a:pPr>
            <a:r>
              <a:rPr lang="en-US" dirty="0">
                <a:latin typeface="Arial" panose="020B0604020202020204" pitchFamily="34" charset="0"/>
                <a:cs typeface="Arial" panose="020B0604020202020204" pitchFamily="34" charset="0"/>
              </a:rPr>
              <a:t>Mohamed </a:t>
            </a:r>
            <a:r>
              <a:rPr lang="en-US" dirty="0" err="1">
                <a:latin typeface="Arial" panose="020B0604020202020204" pitchFamily="34" charset="0"/>
                <a:cs typeface="Arial" panose="020B0604020202020204" pitchFamily="34" charset="0"/>
              </a:rPr>
              <a:t>Abdou</a:t>
            </a:r>
            <a:r>
              <a:rPr lang="en-US" dirty="0">
                <a:latin typeface="Arial" panose="020B0604020202020204" pitchFamily="34" charset="0"/>
                <a:cs typeface="Arial" panose="020B0604020202020204" pitchFamily="34" charset="0"/>
              </a:rPr>
              <a:t>, Neil B. Morley, Sergey Smolentsev, Alice Ying, Siegfried Malang, Arthur </a:t>
            </a:r>
            <a:r>
              <a:rPr lang="en-US" dirty="0" err="1">
                <a:latin typeface="Arial" panose="020B0604020202020204" pitchFamily="34" charset="0"/>
                <a:cs typeface="Arial" panose="020B0604020202020204" pitchFamily="34" charset="0"/>
              </a:rPr>
              <a:t>Rowcliffe</a:t>
            </a:r>
            <a:r>
              <a:rPr lang="en-US" dirty="0">
                <a:latin typeface="Arial" panose="020B0604020202020204" pitchFamily="34" charset="0"/>
                <a:cs typeface="Arial" panose="020B0604020202020204" pitchFamily="34" charset="0"/>
              </a:rPr>
              <a:t>, Mike </a:t>
            </a:r>
            <a:r>
              <a:rPr lang="en-US" dirty="0" err="1">
                <a:latin typeface="Arial" panose="020B0604020202020204" pitchFamily="34" charset="0"/>
                <a:cs typeface="Arial" panose="020B0604020202020204" pitchFamily="34" charset="0"/>
              </a:rPr>
              <a:t>Ulrickson</a:t>
            </a:r>
            <a:r>
              <a:rPr lang="en-US" dirty="0">
                <a:latin typeface="Arial" panose="020B0604020202020204" pitchFamily="34" charset="0"/>
                <a:cs typeface="Arial" panose="020B0604020202020204" pitchFamily="34" charset="0"/>
              </a:rPr>
              <a:t>,</a:t>
            </a:r>
            <a:r>
              <a:rPr lang="en-US" dirty="0">
                <a:solidFill>
                  <a:srgbClr val="000000"/>
                </a:solidFill>
                <a:latin typeface="Arial" panose="020B0604020202020204" pitchFamily="34" charset="0"/>
                <a:cs typeface="Arial" panose="020B0604020202020204" pitchFamily="34" charset="0"/>
              </a:rPr>
              <a:t> </a:t>
            </a:r>
          </a:p>
          <a:p>
            <a:pPr marL="0" indent="0" algn="ctr">
              <a:buNone/>
            </a:pPr>
            <a:endParaRPr lang="en-US" dirty="0">
              <a:solidFill>
                <a:srgbClr val="000000"/>
              </a:solidFill>
              <a:latin typeface="Arial" panose="020B0604020202020204" pitchFamily="34" charset="0"/>
              <a:cs typeface="Arial" panose="020B0604020202020204" pitchFamily="34" charset="0"/>
            </a:endParaRPr>
          </a:p>
          <a:p>
            <a:pPr marL="0" indent="0" algn="ctr">
              <a:buNone/>
            </a:pPr>
            <a:r>
              <a:rPr lang="en-US" dirty="0">
                <a:solidFill>
                  <a:srgbClr val="000000"/>
                </a:solidFill>
                <a:latin typeface="Arial" panose="020B0604020202020204" pitchFamily="34" charset="0"/>
                <a:cs typeface="Arial" panose="020B0604020202020204" pitchFamily="34" charset="0"/>
                <a:hlinkClick r:id="rId2"/>
              </a:rPr>
              <a:t>“</a:t>
            </a:r>
            <a:r>
              <a:rPr lang="en-US" dirty="0">
                <a:latin typeface="Arial" panose="020B0604020202020204" pitchFamily="34" charset="0"/>
                <a:cs typeface="Arial" panose="020B0604020202020204" pitchFamily="34" charset="0"/>
                <a:hlinkClick r:id="rId2"/>
              </a:rPr>
              <a:t>Blanket/first wall challenges and required R&amp;D on the pathway to DEMO</a:t>
            </a:r>
            <a:r>
              <a:rPr lang="en-US" dirty="0">
                <a:solidFill>
                  <a:srgbClr val="000000"/>
                </a:solidFill>
                <a:latin typeface="Arial" panose="020B0604020202020204" pitchFamily="34" charset="0"/>
                <a:cs typeface="Arial" panose="020B0604020202020204" pitchFamily="34" charset="0"/>
              </a:rPr>
              <a:t>",</a:t>
            </a:r>
          </a:p>
          <a:p>
            <a:pPr marL="0" indent="0" algn="ctr">
              <a:buNone/>
            </a:pPr>
            <a:endParaRPr lang="en-US" dirty="0">
              <a:solidFill>
                <a:srgbClr val="000000"/>
              </a:solidFill>
              <a:latin typeface="Arial" panose="020B0604020202020204" pitchFamily="34" charset="0"/>
              <a:cs typeface="Arial" panose="020B0604020202020204" pitchFamily="34" charset="0"/>
            </a:endParaRPr>
          </a:p>
          <a:p>
            <a:pPr marL="0" indent="0" algn="ctr">
              <a:buNone/>
            </a:pPr>
            <a:r>
              <a:rPr lang="en-US" dirty="0">
                <a:solidFill>
                  <a:srgbClr val="000000"/>
                </a:solidFill>
                <a:latin typeface="Arial" panose="020B0604020202020204" pitchFamily="34" charset="0"/>
                <a:cs typeface="Arial" panose="020B0604020202020204" pitchFamily="34" charset="0"/>
              </a:rPr>
              <a:t>     Fusion Engineering and Design 100 (2015) 2-43.</a:t>
            </a:r>
          </a:p>
          <a:p>
            <a:pPr marL="0" indent="0" algn="ctr">
              <a:buNone/>
            </a:pPr>
            <a:endParaRPr lang="en-US" dirty="0">
              <a:solidFill>
                <a:srgbClr val="000000"/>
              </a:solidFill>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Web link: </a:t>
            </a:r>
            <a:r>
              <a:rPr lang="en-US" dirty="0">
                <a:latin typeface="Arial" panose="020B0604020202020204" pitchFamily="34" charset="0"/>
                <a:cs typeface="Arial" panose="020B0604020202020204" pitchFamily="34" charset="0"/>
                <a:hlinkClick r:id="rId3"/>
              </a:rPr>
              <a:t>http://www.sciencedirect.com/science/article/pii/S0920379615302465</a:t>
            </a:r>
            <a:r>
              <a:rPr lang="en-US" dirty="0">
                <a:latin typeface="Arial" panose="020B0604020202020204" pitchFamily="34" charset="0"/>
                <a:cs typeface="Arial" panose="020B0604020202020204" pitchFamily="34" charset="0"/>
              </a:rPr>
              <a:t> </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pt-BR" b="1" dirty="0">
                <a:solidFill>
                  <a:prstClr val="black">
                    <a:tint val="75000"/>
                  </a:prstClr>
                </a:solidFill>
              </a:rPr>
              <a:t>M. Abdou FPA Dec </a:t>
            </a:r>
            <a:r>
              <a:rPr lang="pt-BR" b="1" dirty="0" smtClean="0">
                <a:solidFill>
                  <a:prstClr val="black">
                    <a:tint val="75000"/>
                  </a:prstClr>
                </a:solidFill>
              </a:rPr>
              <a:t>2020</a:t>
            </a:r>
            <a:endParaRPr lang="en-US" b="1"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F627C-DAE2-451D-9ABE-ADFBB9CA1B55}" type="slidenum">
              <a:rPr kumimoji="0" lang="en-US" b="0" i="0"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60199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29360"/>
            <a:ext cx="8267700" cy="791776"/>
          </a:xfrm>
        </p:spPr>
        <p:txBody>
          <a:bodyPr>
            <a:noAutofit/>
          </a:bodyPr>
          <a:lstStyle/>
          <a:p>
            <a:r>
              <a:rPr lang="en-US" sz="2400" b="1" dirty="0">
                <a:latin typeface="Arial" panose="020B0604020202020204" pitchFamily="34" charset="0"/>
                <a:cs typeface="Arial" panose="020B0604020202020204" pitchFamily="34" charset="0"/>
              </a:rPr>
              <a:t>Highlights of the Fusion Engineering and Design Paper </a:t>
            </a:r>
          </a:p>
        </p:txBody>
      </p:sp>
      <p:sp>
        <p:nvSpPr>
          <p:cNvPr id="3" name="Content Placeholder 2"/>
          <p:cNvSpPr>
            <a:spLocks noGrp="1"/>
          </p:cNvSpPr>
          <p:nvPr>
            <p:ph idx="1"/>
          </p:nvPr>
        </p:nvSpPr>
        <p:spPr>
          <a:xfrm>
            <a:off x="419100" y="1092200"/>
            <a:ext cx="8407400" cy="5434388"/>
          </a:xfrm>
        </p:spPr>
        <p:txBody>
          <a:bodyPr>
            <a:normAutofit fontScale="25000" lnSpcReduction="20000"/>
          </a:bodyPr>
          <a:lstStyle/>
          <a:p>
            <a:r>
              <a:rPr lang="en-US" sz="8800" dirty="0">
                <a:latin typeface="Arial" panose="020B0604020202020204" pitchFamily="34" charset="0"/>
                <a:cs typeface="Arial" panose="020B0604020202020204" pitchFamily="34" charset="0"/>
              </a:rPr>
              <a:t>Comprehensive Review and Detailed Analysis by world </a:t>
            </a:r>
            <a:r>
              <a:rPr lang="en-US" sz="8800" dirty="0" smtClean="0">
                <a:latin typeface="Arial" panose="020B0604020202020204" pitchFamily="34" charset="0"/>
                <a:cs typeface="Arial" panose="020B0604020202020204" pitchFamily="34" charset="0"/>
              </a:rPr>
              <a:t>experts </a:t>
            </a:r>
            <a:endParaRPr lang="en-US" sz="8800" dirty="0">
              <a:latin typeface="Arial" panose="020B0604020202020204" pitchFamily="34" charset="0"/>
              <a:cs typeface="Arial" panose="020B0604020202020204" pitchFamily="34" charset="0"/>
            </a:endParaRPr>
          </a:p>
          <a:p>
            <a:r>
              <a:rPr lang="en-US" sz="8800" dirty="0">
                <a:latin typeface="Arial" panose="020B0604020202020204" pitchFamily="34" charset="0"/>
                <a:cs typeface="Arial" panose="020B0604020202020204" pitchFamily="34" charset="0"/>
              </a:rPr>
              <a:t>Long 43 journal pages. Detailed Table of Contents helps readers navigate through the many complex </a:t>
            </a:r>
            <a:r>
              <a:rPr lang="en-US" sz="8800" dirty="0" smtClean="0">
                <a:latin typeface="Arial" panose="020B0604020202020204" pitchFamily="34" charset="0"/>
                <a:cs typeface="Arial" panose="020B0604020202020204" pitchFamily="34" charset="0"/>
              </a:rPr>
              <a:t>topics</a:t>
            </a:r>
            <a:endParaRPr lang="en-US" sz="8800" dirty="0">
              <a:latin typeface="Arial" panose="020B0604020202020204" pitchFamily="34" charset="0"/>
              <a:cs typeface="Arial" panose="020B0604020202020204" pitchFamily="34" charset="0"/>
            </a:endParaRPr>
          </a:p>
          <a:p>
            <a:r>
              <a:rPr lang="en-US" sz="8800" dirty="0">
                <a:latin typeface="Arial" panose="020B0604020202020204" pitchFamily="34" charset="0"/>
                <a:cs typeface="Arial" panose="020B0604020202020204" pitchFamily="34" charset="0"/>
              </a:rPr>
              <a:t>154 detailed references </a:t>
            </a:r>
          </a:p>
          <a:p>
            <a:r>
              <a:rPr lang="en-US" sz="8800" dirty="0">
                <a:latin typeface="Arial" panose="020B0604020202020204" pitchFamily="34" charset="0"/>
                <a:cs typeface="Arial" panose="020B0604020202020204" pitchFamily="34" charset="0"/>
              </a:rPr>
              <a:t>Intended for both senior program leaders and young scientists and engineers</a:t>
            </a:r>
          </a:p>
          <a:p>
            <a:pPr marL="0" indent="0">
              <a:buNone/>
            </a:pPr>
            <a:endParaRPr lang="en-US" sz="8800" dirty="0">
              <a:latin typeface="Arial" panose="020B0604020202020204" pitchFamily="34" charset="0"/>
              <a:cs typeface="Arial" panose="020B0604020202020204" pitchFamily="34" charset="0"/>
            </a:endParaRPr>
          </a:p>
          <a:p>
            <a:pPr marL="0" indent="0">
              <a:buNone/>
            </a:pPr>
            <a:r>
              <a:rPr lang="en-US" sz="8800" b="1" dirty="0">
                <a:latin typeface="Arial" panose="020B0604020202020204" pitchFamily="34" charset="0"/>
                <a:cs typeface="Arial" panose="020B0604020202020204" pitchFamily="34" charset="0"/>
              </a:rPr>
              <a:t>Examples of topics analyzed:</a:t>
            </a:r>
          </a:p>
          <a:p>
            <a:pPr marL="741363" lvl="1" indent="-339725"/>
            <a:r>
              <a:rPr lang="en-US" sz="8800" dirty="0">
                <a:latin typeface="Arial" panose="020B0604020202020204" pitchFamily="34" charset="0"/>
                <a:cs typeface="Arial" panose="020B0604020202020204" pitchFamily="34" charset="0"/>
              </a:rPr>
              <a:t>DEMO definition and primary world blanket concepts </a:t>
            </a:r>
          </a:p>
          <a:p>
            <a:pPr marL="741363" lvl="1" indent="-339725"/>
            <a:r>
              <a:rPr lang="en-US" sz="8800" dirty="0">
                <a:latin typeface="Arial" panose="020B0604020202020204" pitchFamily="34" charset="0"/>
                <a:cs typeface="Arial" panose="020B0604020202020204" pitchFamily="34" charset="0"/>
              </a:rPr>
              <a:t>Detailed Presentation of Key technical Issues</a:t>
            </a:r>
          </a:p>
          <a:p>
            <a:pPr marL="741363" lvl="1" indent="-339725"/>
            <a:r>
              <a:rPr lang="en-US" sz="8800" dirty="0">
                <a:latin typeface="Arial" panose="020B0604020202020204" pitchFamily="34" charset="0"/>
                <a:cs typeface="Arial" panose="020B0604020202020204" pitchFamily="34" charset="0"/>
              </a:rPr>
              <a:t>Challenges in developing blankets and implications for the R&amp;D pathway </a:t>
            </a:r>
          </a:p>
          <a:p>
            <a:pPr marL="741363" lvl="1" indent="-339725"/>
            <a:r>
              <a:rPr lang="en-US" sz="8800" dirty="0">
                <a:latin typeface="Arial" panose="020B0604020202020204" pitchFamily="34" charset="0"/>
                <a:cs typeface="Arial" panose="020B0604020202020204" pitchFamily="34" charset="0"/>
              </a:rPr>
              <a:t>Science-based framework to advance R&amp;D and measure progress</a:t>
            </a:r>
          </a:p>
          <a:p>
            <a:pPr marL="741363" lvl="1" indent="-339725"/>
            <a:r>
              <a:rPr lang="en-US" sz="8800" dirty="0">
                <a:latin typeface="Arial" panose="020B0604020202020204" pitchFamily="34" charset="0"/>
                <a:cs typeface="Arial" panose="020B0604020202020204" pitchFamily="34" charset="0"/>
              </a:rPr>
              <a:t>R&amp;D in non-fusion facilities</a:t>
            </a:r>
          </a:p>
          <a:p>
            <a:pPr marL="741363" lvl="1" indent="-339725"/>
            <a:r>
              <a:rPr lang="en-US" sz="8800" dirty="0">
                <a:latin typeface="Arial" panose="020B0604020202020204" pitchFamily="34" charset="0"/>
                <a:cs typeface="Arial" panose="020B0604020202020204" pitchFamily="34" charset="0"/>
              </a:rPr>
              <a:t>R&amp;D in fusion facilities</a:t>
            </a:r>
          </a:p>
          <a:p>
            <a:pPr marL="0" indent="0">
              <a:buNone/>
            </a:pPr>
            <a:endParaRPr lang="en-US" sz="8400" dirty="0">
              <a:latin typeface="Arial" panose="020B0604020202020204" pitchFamily="34" charset="0"/>
              <a:cs typeface="Arial" panose="020B0604020202020204" pitchFamily="34" charset="0"/>
            </a:endParaRPr>
          </a:p>
          <a:p>
            <a:pPr marL="0" indent="0">
              <a:buNone/>
            </a:pPr>
            <a:r>
              <a:rPr lang="en-US" sz="8400" dirty="0">
                <a:latin typeface="Arial" panose="020B0604020202020204" pitchFamily="34" charset="0"/>
                <a:cs typeface="Arial" panose="020B0604020202020204" pitchFamily="34" charset="0"/>
              </a:rPr>
              <a:t> </a:t>
            </a:r>
          </a:p>
        </p:txBody>
      </p:sp>
      <p:sp>
        <p:nvSpPr>
          <p:cNvPr id="4" name="Footer Placeholder 3"/>
          <p:cNvSpPr>
            <a:spLocks noGrp="1"/>
          </p:cNvSpPr>
          <p:nvPr>
            <p:ph type="ftr" sz="quarter" idx="11"/>
          </p:nvPr>
        </p:nvSpPr>
        <p:spPr/>
        <p:txBody>
          <a:bodyPr/>
          <a:lstStyle/>
          <a:p>
            <a:pPr lvl="0"/>
            <a:r>
              <a:rPr lang="pt-BR" b="1" dirty="0">
                <a:solidFill>
                  <a:prstClr val="black">
                    <a:tint val="75000"/>
                  </a:prstClr>
                </a:solidFill>
              </a:rPr>
              <a:t>M. Abdou FPA Dec </a:t>
            </a:r>
            <a:r>
              <a:rPr lang="pt-BR" b="1" dirty="0" smtClean="0">
                <a:solidFill>
                  <a:prstClr val="black">
                    <a:tint val="75000"/>
                  </a:prstClr>
                </a:solidFill>
              </a:rPr>
              <a:t>2020</a:t>
            </a:r>
            <a:endParaRPr lang="en-US" b="1"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5F627C-DAE2-451D-9ABE-ADFBB9CA1B55}" type="slidenum">
              <a:rPr lang="en-US" smtClean="0">
                <a:solidFill>
                  <a:schemeClr val="tx1"/>
                </a:solidFill>
              </a:rPr>
              <a:pPr/>
              <a:t>13</a:t>
            </a:fld>
            <a:endParaRPr lang="en-US" dirty="0">
              <a:solidFill>
                <a:schemeClr val="tx1"/>
              </a:solidFill>
            </a:endParaRPr>
          </a:p>
        </p:txBody>
      </p:sp>
    </p:spTree>
    <p:extLst>
      <p:ext uri="{BB962C8B-B14F-4D97-AF65-F5344CB8AC3E}">
        <p14:creationId xmlns:p14="http://schemas.microsoft.com/office/powerpoint/2010/main" val="830614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0611"/>
          </a:xfrm>
        </p:spPr>
        <p:txBody>
          <a:bodyPr>
            <a:normAutofit fontScale="90000"/>
          </a:bodyPr>
          <a:lstStyle/>
          <a:p>
            <a:r>
              <a:rPr lang="en-US" dirty="0"/>
              <a:t/>
            </a:r>
            <a:br>
              <a:rPr lang="en-US" dirty="0"/>
            </a:br>
            <a:r>
              <a:rPr lang="en-US" b="1" dirty="0"/>
              <a:t>Fusion Development spans human generations</a:t>
            </a:r>
            <a:r>
              <a:rPr lang="en-US" dirty="0"/>
              <a:t/>
            </a:r>
            <a:br>
              <a:rPr lang="en-US" dirty="0"/>
            </a:br>
            <a:endParaRPr lang="en-US" dirty="0"/>
          </a:p>
        </p:txBody>
      </p:sp>
      <p:sp>
        <p:nvSpPr>
          <p:cNvPr id="3" name="Content Placeholder 2"/>
          <p:cNvSpPr>
            <a:spLocks noGrp="1"/>
          </p:cNvSpPr>
          <p:nvPr>
            <p:ph idx="1"/>
          </p:nvPr>
        </p:nvSpPr>
        <p:spPr>
          <a:xfrm>
            <a:off x="457200" y="987611"/>
            <a:ext cx="8496300" cy="5510214"/>
          </a:xfrm>
        </p:spPr>
        <p:txBody>
          <a:bodyPr>
            <a:normAutofit fontScale="55000" lnSpcReduction="20000"/>
          </a:bodyPr>
          <a:lstStyle/>
          <a:p>
            <a:r>
              <a:rPr lang="en-US" sz="3600" dirty="0">
                <a:latin typeface="Arial" panose="020B0604020202020204" pitchFamily="34" charset="0"/>
                <a:cs typeface="Arial" panose="020B0604020202020204" pitchFamily="34" charset="0"/>
              </a:rPr>
              <a:t>Therefore, it is particularly important that the world fusion community </a:t>
            </a:r>
            <a:r>
              <a:rPr lang="en-US" sz="3600" dirty="0" smtClean="0">
                <a:latin typeface="Arial" panose="020B0604020202020204" pitchFamily="34" charset="0"/>
                <a:cs typeface="Arial" panose="020B0604020202020204" pitchFamily="34" charset="0"/>
              </a:rPr>
              <a:t>ensures </a:t>
            </a:r>
            <a:r>
              <a:rPr lang="en-US" sz="3600" dirty="0">
                <a:latin typeface="Arial" panose="020B0604020202020204" pitchFamily="34" charset="0"/>
                <a:cs typeface="Arial" panose="020B0604020202020204" pitchFamily="34" charset="0"/>
              </a:rPr>
              <a:t>proper documentation of all R&amp;D, design and pathways studies, etc.</a:t>
            </a:r>
          </a:p>
          <a:p>
            <a:r>
              <a:rPr lang="en-US" sz="3600" dirty="0">
                <a:latin typeface="Arial" panose="020B0604020202020204" pitchFamily="34" charset="0"/>
                <a:cs typeface="Arial" panose="020B0604020202020204" pitchFamily="34" charset="0"/>
              </a:rPr>
              <a:t>At UCLA, we are doing our share on this. Our website </a:t>
            </a:r>
          </a:p>
          <a:p>
            <a:pPr marL="0" indent="0" algn="ctr">
              <a:buNone/>
            </a:pPr>
            <a:r>
              <a:rPr lang="en-US" sz="3600" dirty="0">
                <a:solidFill>
                  <a:prstClr val="black"/>
                </a:solidFill>
                <a:latin typeface="Arial" panose="020B0604020202020204" pitchFamily="34" charset="0"/>
                <a:cs typeface="Arial" panose="020B0604020202020204" pitchFamily="34" charset="0"/>
                <a:hlinkClick r:id="rId2"/>
              </a:rPr>
              <a:t>www.fusion.ucla.edu</a:t>
            </a:r>
            <a:r>
              <a:rPr lang="en-US" sz="3600" dirty="0">
                <a:solidFill>
                  <a:prstClr val="black"/>
                </a:solidFill>
                <a:latin typeface="Arial" panose="020B0604020202020204" pitchFamily="34" charset="0"/>
                <a:cs typeface="Arial" panose="020B0604020202020204" pitchFamily="34" charset="0"/>
              </a:rPr>
              <a:t> </a:t>
            </a:r>
            <a:endParaRPr lang="en-US" sz="3600" dirty="0">
              <a:solidFill>
                <a:prstClr val="black"/>
              </a:solidFill>
              <a:latin typeface="Arial" panose="020B0604020202020204" pitchFamily="34" charset="0"/>
              <a:ea typeface="+mj-ea"/>
              <a:cs typeface="Arial" panose="020B0604020202020204" pitchFamily="34" charset="0"/>
            </a:endParaRPr>
          </a:p>
          <a:p>
            <a:pPr marL="300038" lvl="1" indent="0">
              <a:buNone/>
            </a:pPr>
            <a:r>
              <a:rPr lang="en-US" sz="3600" dirty="0">
                <a:solidFill>
                  <a:prstClr val="black"/>
                </a:solidFill>
                <a:latin typeface="Arial" panose="020B0604020202020204" pitchFamily="34" charset="0"/>
                <a:ea typeface="+mj-ea"/>
                <a:cs typeface="Arial" panose="020B0604020202020204" pitchFamily="34" charset="0"/>
              </a:rPr>
              <a:t>has all publications and presentations, reports from major studies we led PLUS special section for scans of all major studies in the 1980’s that cannot be repeated today (e.g. BCSS, FINESSE, DEMO, IEA- VNS,…) </a:t>
            </a:r>
          </a:p>
          <a:p>
            <a:pPr lvl="0"/>
            <a:r>
              <a:rPr lang="en-US" sz="3600" dirty="0">
                <a:solidFill>
                  <a:prstClr val="black"/>
                </a:solidFill>
                <a:latin typeface="Arial" panose="020B0604020202020204" pitchFamily="34" charset="0"/>
                <a:cs typeface="Arial" panose="020B0604020202020204" pitchFamily="34" charset="0"/>
              </a:rPr>
              <a:t>Many </a:t>
            </a:r>
            <a:r>
              <a:rPr lang="en-US" sz="3600" dirty="0" smtClean="0">
                <a:solidFill>
                  <a:prstClr val="black"/>
                </a:solidFill>
                <a:latin typeface="Arial" panose="020B0604020202020204" pitchFamily="34" charset="0"/>
                <a:cs typeface="Arial" panose="020B0604020202020204" pitchFamily="34" charset="0"/>
              </a:rPr>
              <a:t>organizations are doing </a:t>
            </a:r>
            <a:r>
              <a:rPr lang="en-US" sz="3600" dirty="0">
                <a:solidFill>
                  <a:prstClr val="black"/>
                </a:solidFill>
                <a:latin typeface="Arial" panose="020B0604020202020204" pitchFamily="34" charset="0"/>
                <a:cs typeface="Arial" panose="020B0604020202020204" pitchFamily="34" charset="0"/>
              </a:rPr>
              <a:t>the same. I encourage all organizations, scientists and engineers to pay attentions to documentation</a:t>
            </a:r>
          </a:p>
          <a:p>
            <a:pPr lvl="0"/>
            <a:r>
              <a:rPr lang="en-US" sz="3600" dirty="0">
                <a:solidFill>
                  <a:prstClr val="black"/>
                </a:solidFill>
                <a:latin typeface="Arial" panose="020B0604020202020204" pitchFamily="34" charset="0"/>
                <a:cs typeface="Arial" panose="020B0604020202020204" pitchFamily="34" charset="0"/>
              </a:rPr>
              <a:t>I am </a:t>
            </a:r>
            <a:r>
              <a:rPr lang="en-US" sz="3600" dirty="0">
                <a:solidFill>
                  <a:srgbClr val="FF0000"/>
                </a:solidFill>
                <a:latin typeface="Arial" panose="020B0604020202020204" pitchFamily="34" charset="0"/>
                <a:cs typeface="Arial" panose="020B0604020202020204" pitchFamily="34" charset="0"/>
              </a:rPr>
              <a:t>concerned about the current situation with </a:t>
            </a:r>
            <a:r>
              <a:rPr lang="en-US" sz="3600" dirty="0" smtClean="0">
                <a:solidFill>
                  <a:srgbClr val="FF0000"/>
                </a:solidFill>
                <a:latin typeface="Arial" panose="020B0604020202020204" pitchFamily="34" charset="0"/>
                <a:cs typeface="Arial" panose="020B0604020202020204" pitchFamily="34" charset="0"/>
              </a:rPr>
              <a:t>the </a:t>
            </a:r>
            <a:r>
              <a:rPr lang="en-US" sz="3600" dirty="0">
                <a:solidFill>
                  <a:srgbClr val="FF0000"/>
                </a:solidFill>
                <a:latin typeface="Arial" panose="020B0604020202020204" pitchFamily="34" charset="0"/>
                <a:cs typeface="Arial" panose="020B0604020202020204" pitchFamily="34" charset="0"/>
              </a:rPr>
              <a:t>documentation of the ITER activities</a:t>
            </a:r>
            <a:r>
              <a:rPr lang="en-US" sz="3600" dirty="0">
                <a:solidFill>
                  <a:prstClr val="black"/>
                </a:solidFill>
                <a:latin typeface="Arial" panose="020B0604020202020204" pitchFamily="34" charset="0"/>
                <a:cs typeface="Arial" panose="020B0604020202020204" pitchFamily="34" charset="0"/>
              </a:rPr>
              <a:t>. ITER IO policy makes it very difficult for scientists and engineers to publish. As Editor-in-Chief of </a:t>
            </a:r>
            <a:r>
              <a:rPr lang="en-US" sz="3600" dirty="0" smtClean="0">
                <a:solidFill>
                  <a:prstClr val="black"/>
                </a:solidFill>
                <a:latin typeface="Arial" panose="020B0604020202020204" pitchFamily="34" charset="0"/>
                <a:cs typeface="Arial" panose="020B0604020202020204" pitchFamily="34" charset="0"/>
              </a:rPr>
              <a:t>a major </a:t>
            </a:r>
            <a:r>
              <a:rPr lang="en-US" sz="3600" dirty="0">
                <a:solidFill>
                  <a:prstClr val="black"/>
                </a:solidFill>
                <a:latin typeface="Arial" panose="020B0604020202020204" pitchFamily="34" charset="0"/>
                <a:cs typeface="Arial" panose="020B0604020202020204" pitchFamily="34" charset="0"/>
              </a:rPr>
              <a:t>scholarly journal, I see the frustration of scientists and engineers in IO and around the world of not being able to publish scholarly articles, or even reference ITER reports. Major benefits can be drawn from learning what the technical/engineering problems are, solutions considered, and why a certain solution was preferred. ITER IO should be encouraged to relax publication policy.  </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pt-BR" b="1" dirty="0">
                <a:solidFill>
                  <a:prstClr val="black">
                    <a:tint val="75000"/>
                  </a:prstClr>
                </a:solidFill>
              </a:rPr>
              <a:t>M. Abdou FPA Dec </a:t>
            </a:r>
            <a:r>
              <a:rPr lang="pt-BR" b="1" dirty="0" smtClean="0">
                <a:solidFill>
                  <a:prstClr val="black">
                    <a:tint val="75000"/>
                  </a:prstClr>
                </a:solidFill>
              </a:rPr>
              <a:t>2020</a:t>
            </a:r>
            <a:endParaRPr lang="en-US" b="1"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F627C-DAE2-451D-9ABE-ADFBB9CA1B55}" type="slidenum">
              <a:rPr kumimoji="0" lang="en-US" b="0" i="0" u="none" strike="noStrike" kern="1200" cap="none" spc="0" normalizeH="0" baseline="0" noProof="0" smtClean="0">
                <a:ln>
                  <a:noFill/>
                </a:ln>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2783458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09" y="-3861"/>
            <a:ext cx="8409791" cy="1143000"/>
          </a:xfrm>
        </p:spPr>
        <p:txBody>
          <a:bodyPr>
            <a:normAutofit/>
          </a:bodyPr>
          <a:lstStyle/>
          <a:p>
            <a:r>
              <a:rPr lang="en-US" sz="3600" b="1" dirty="0">
                <a:solidFill>
                  <a:srgbClr val="0000FF"/>
                </a:solidFill>
                <a:latin typeface="Arial" panose="020B0604020202020204" pitchFamily="34" charset="0"/>
                <a:cs typeface="Arial" panose="020B0604020202020204" pitchFamily="34" charset="0"/>
              </a:rPr>
              <a:t>Concluding </a:t>
            </a:r>
            <a:r>
              <a:rPr lang="en-US" sz="3600" b="1" dirty="0" smtClean="0">
                <a:solidFill>
                  <a:srgbClr val="0000FF"/>
                </a:solidFill>
                <a:latin typeface="Arial" panose="020B0604020202020204" pitchFamily="34" charset="0"/>
                <a:cs typeface="Arial" panose="020B0604020202020204" pitchFamily="34" charset="0"/>
              </a:rPr>
              <a:t>Remarks</a:t>
            </a:r>
            <a:endParaRPr lang="en-US" sz="3600" b="1" dirty="0">
              <a:solidFill>
                <a:srgbClr val="0000F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7104" y="950081"/>
            <a:ext cx="8409792" cy="5597597"/>
          </a:xfrm>
        </p:spPr>
        <p:txBody>
          <a:bodyPr>
            <a:normAutofit fontScale="62500" lnSpcReduction="20000"/>
          </a:bodyPr>
          <a:lstStyle/>
          <a:p>
            <a:pPr>
              <a:lnSpc>
                <a:spcPct val="120000"/>
              </a:lnSpc>
            </a:pPr>
            <a:r>
              <a:rPr lang="en-US" sz="3800" dirty="0">
                <a:latin typeface="Arial" panose="020B0604020202020204" pitchFamily="34" charset="0"/>
                <a:cs typeface="Arial" panose="020B0604020202020204" pitchFamily="34" charset="0"/>
              </a:rPr>
              <a:t>The pace of fusion development has been too slow.</a:t>
            </a:r>
          </a:p>
          <a:p>
            <a:pPr>
              <a:lnSpc>
                <a:spcPct val="120000"/>
              </a:lnSpc>
            </a:pPr>
            <a:r>
              <a:rPr lang="en-US" sz="3800" dirty="0">
                <a:latin typeface="Arial" panose="020B0604020202020204" pitchFamily="34" charset="0"/>
                <a:cs typeface="Arial" panose="020B0604020202020204" pitchFamily="34" charset="0"/>
              </a:rPr>
              <a:t>Regardless of the reasons for this, the negative effects on the perception of fusion outside the community and the confidence and enthusiasm inside the community are obvious.</a:t>
            </a:r>
          </a:p>
          <a:p>
            <a:pPr>
              <a:lnSpc>
                <a:spcPct val="120000"/>
              </a:lnSpc>
            </a:pPr>
            <a:r>
              <a:rPr lang="en-US" sz="3800" dirty="0">
                <a:solidFill>
                  <a:prstClr val="black"/>
                </a:solidFill>
                <a:latin typeface="Arial" panose="020B0604020202020204" pitchFamily="34" charset="0"/>
                <a:cs typeface="Arial" panose="020B0604020202020204" pitchFamily="34" charset="0"/>
              </a:rPr>
              <a:t>We can not continue to talk about issues we know how to solve and ignore critical go/no-go problems that we don’t know yet how to solve.</a:t>
            </a:r>
          </a:p>
          <a:p>
            <a:pPr>
              <a:lnSpc>
                <a:spcPct val="120000"/>
              </a:lnSpc>
            </a:pPr>
            <a:r>
              <a:rPr lang="en-US" sz="3800" dirty="0">
                <a:solidFill>
                  <a:prstClr val="black"/>
                </a:solidFill>
                <a:latin typeface="Arial" panose="020B0604020202020204" pitchFamily="34" charset="0"/>
                <a:cs typeface="Arial" panose="020B0604020202020204" pitchFamily="34" charset="0"/>
              </a:rPr>
              <a:t>It is time for all of us to bring in </a:t>
            </a:r>
            <a:r>
              <a:rPr lang="en-US" sz="3800" b="1" dirty="0">
                <a:solidFill>
                  <a:prstClr val="black"/>
                </a:solidFill>
                <a:latin typeface="Arial" panose="020B0604020202020204" pitchFamily="34" charset="0"/>
                <a:cs typeface="Arial" panose="020B0604020202020204" pitchFamily="34" charset="0"/>
              </a:rPr>
              <a:t>ingenuity, experience, determination</a:t>
            </a:r>
            <a:r>
              <a:rPr lang="en-US" sz="3800" dirty="0">
                <a:solidFill>
                  <a:prstClr val="black"/>
                </a:solidFill>
                <a:latin typeface="Arial" panose="020B0604020202020204" pitchFamily="34" charset="0"/>
                <a:cs typeface="Arial" panose="020B0604020202020204" pitchFamily="34" charset="0"/>
              </a:rPr>
              <a:t>, and </a:t>
            </a:r>
            <a:r>
              <a:rPr lang="en-US" sz="3800" b="1" dirty="0">
                <a:solidFill>
                  <a:prstClr val="black"/>
                </a:solidFill>
                <a:latin typeface="Arial" panose="020B0604020202020204" pitchFamily="34" charset="0"/>
                <a:cs typeface="Arial" panose="020B0604020202020204" pitchFamily="34" charset="0"/>
              </a:rPr>
              <a:t>honest critical thinking</a:t>
            </a:r>
            <a:r>
              <a:rPr lang="en-US" sz="3800" dirty="0">
                <a:solidFill>
                  <a:prstClr val="black"/>
                </a:solidFill>
                <a:latin typeface="Arial" panose="020B0604020202020204" pitchFamily="34" charset="0"/>
                <a:cs typeface="Arial" panose="020B0604020202020204" pitchFamily="34" charset="0"/>
              </a:rPr>
              <a:t>, and to </a:t>
            </a:r>
            <a:r>
              <a:rPr lang="en-US" sz="3800" b="1" dirty="0">
                <a:solidFill>
                  <a:prstClr val="black"/>
                </a:solidFill>
                <a:latin typeface="Arial" panose="020B0604020202020204" pitchFamily="34" charset="0"/>
                <a:cs typeface="Arial" panose="020B0604020202020204" pitchFamily="34" charset="0"/>
              </a:rPr>
              <a:t>ask for a more effective, more agile management and leadership,</a:t>
            </a:r>
            <a:r>
              <a:rPr lang="en-US" sz="3800" dirty="0">
                <a:solidFill>
                  <a:prstClr val="black"/>
                </a:solidFill>
                <a:latin typeface="Arial" panose="020B0604020202020204" pitchFamily="34" charset="0"/>
                <a:cs typeface="Arial" panose="020B0604020202020204" pitchFamily="34" charset="0"/>
              </a:rPr>
              <a:t> to develop a credible strategy for solving them and begin serious implementation at a much faster pace– </a:t>
            </a:r>
            <a:r>
              <a:rPr lang="en-US" sz="3800" i="1" dirty="0">
                <a:solidFill>
                  <a:prstClr val="black"/>
                </a:solidFill>
                <a:latin typeface="Arial" panose="020B0604020202020204" pitchFamily="34" charset="0"/>
                <a:cs typeface="Arial" panose="020B0604020202020204" pitchFamily="34" charset="0"/>
              </a:rPr>
              <a:t>than over these past 40 years.</a:t>
            </a:r>
            <a:endParaRPr lang="en-US" sz="3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3124200" y="6492875"/>
            <a:ext cx="2895600" cy="365125"/>
          </a:xfrm>
        </p:spPr>
        <p:txBody>
          <a:bodyPr/>
          <a:lstStyle/>
          <a:p>
            <a:pPr lvl="0"/>
            <a:r>
              <a:rPr lang="pt-BR" b="1" dirty="0">
                <a:solidFill>
                  <a:prstClr val="black">
                    <a:tint val="75000"/>
                  </a:prstClr>
                </a:solidFill>
              </a:rPr>
              <a:t>M. Abdou FPA Dec </a:t>
            </a:r>
            <a:r>
              <a:rPr lang="pt-BR" b="1" dirty="0" smtClean="0">
                <a:solidFill>
                  <a:prstClr val="black">
                    <a:tint val="75000"/>
                  </a:prstClr>
                </a:solidFill>
              </a:rPr>
              <a:t>2020</a:t>
            </a:r>
            <a:endParaRPr lang="en-US" b="1" dirty="0">
              <a:solidFill>
                <a:prstClr val="black">
                  <a:tint val="75000"/>
                </a:prstClr>
              </a:solidFill>
            </a:endParaRPr>
          </a:p>
        </p:txBody>
      </p:sp>
      <p:sp>
        <p:nvSpPr>
          <p:cNvPr id="5" name="Slide Number Placeholder 4"/>
          <p:cNvSpPr>
            <a:spLocks noGrp="1"/>
          </p:cNvSpPr>
          <p:nvPr>
            <p:ph type="sldNum" sz="quarter" idx="12"/>
          </p:nvPr>
        </p:nvSpPr>
        <p:spPr>
          <a:xfrm>
            <a:off x="8686800" y="6492875"/>
            <a:ext cx="457200" cy="365125"/>
          </a:xfrm>
        </p:spPr>
        <p:txBody>
          <a:bodyPr/>
          <a:lstStyle/>
          <a:p>
            <a:fld id="{16154FB9-0A80-47E6-8629-F8FF85B14247}" type="slidenum">
              <a:rPr lang="en-US" smtClean="0">
                <a:latin typeface="Arial" panose="020B0604020202020204" pitchFamily="34" charset="0"/>
                <a:cs typeface="Arial" panose="020B0604020202020204" pitchFamily="34" charset="0"/>
              </a:rPr>
              <a:pPr/>
              <a:t>15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91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96443" y="2436950"/>
            <a:ext cx="3472649" cy="830997"/>
          </a:xfrm>
          <a:prstGeom prst="rect">
            <a:avLst/>
          </a:prstGeom>
          <a:noFill/>
        </p:spPr>
        <p:txBody>
          <a:bodyPr wrap="square" rtlCol="0">
            <a:spAutoFit/>
          </a:bodyPr>
          <a:lstStyle/>
          <a:p>
            <a:r>
              <a:rPr lang="en-US" sz="4800" b="1" dirty="0">
                <a:solidFill>
                  <a:srgbClr val="3333CC"/>
                </a:solidFill>
                <a:latin typeface="Arial" panose="020B0604020202020204" pitchFamily="34" charset="0"/>
                <a:cs typeface="Arial" panose="020B0604020202020204" pitchFamily="34" charset="0"/>
              </a:rPr>
              <a:t>Thank you!</a:t>
            </a:r>
          </a:p>
        </p:txBody>
      </p:sp>
      <p:sp>
        <p:nvSpPr>
          <p:cNvPr id="3" name="Slide Number Placeholder 2"/>
          <p:cNvSpPr>
            <a:spLocks noGrp="1"/>
          </p:cNvSpPr>
          <p:nvPr>
            <p:ph type="sldNum" sz="quarter" idx="12"/>
          </p:nvPr>
        </p:nvSpPr>
        <p:spPr>
          <a:xfrm>
            <a:off x="6973455" y="6453121"/>
            <a:ext cx="2133600" cy="365125"/>
          </a:xfrm>
        </p:spPr>
        <p:txBody>
          <a:bodyPr/>
          <a:lstStyle/>
          <a:p>
            <a:fld id="{A97902F1-9105-4233-90EE-0A1D35ADBEAE}" type="slidenum">
              <a:rPr lang="en-US" smtClean="0"/>
              <a:pPr/>
              <a:t>16</a:t>
            </a:fld>
            <a:endParaRPr lang="en-US" dirty="0"/>
          </a:p>
        </p:txBody>
      </p:sp>
      <p:sp>
        <p:nvSpPr>
          <p:cNvPr id="6" name="Footer Placeholder 2"/>
          <p:cNvSpPr>
            <a:spLocks noGrp="1"/>
          </p:cNvSpPr>
          <p:nvPr>
            <p:ph type="ftr" sz="quarter" idx="11"/>
          </p:nvPr>
        </p:nvSpPr>
        <p:spPr>
          <a:xfrm>
            <a:off x="2695151" y="6508212"/>
            <a:ext cx="4075235" cy="365125"/>
          </a:xfrm>
        </p:spPr>
        <p:txBody>
          <a:bodyPr/>
          <a:lstStyle/>
          <a:p>
            <a:pPr lvl="0"/>
            <a:r>
              <a:rPr lang="pt-BR" b="1" dirty="0">
                <a:solidFill>
                  <a:prstClr val="black">
                    <a:tint val="75000"/>
                  </a:prstClr>
                </a:solidFill>
              </a:rPr>
              <a:t>M. Abdou FPA Dec </a:t>
            </a:r>
            <a:r>
              <a:rPr lang="pt-BR" b="1" dirty="0" smtClean="0">
                <a:solidFill>
                  <a:prstClr val="black">
                    <a:tint val="75000"/>
                  </a:prstClr>
                </a:solidFill>
              </a:rPr>
              <a:t>2020</a:t>
            </a:r>
            <a:endParaRPr lang="en-US" b="1" dirty="0">
              <a:solidFill>
                <a:prstClr val="black">
                  <a:tint val="75000"/>
                </a:prstClr>
              </a:solidFill>
            </a:endParaRPr>
          </a:p>
        </p:txBody>
      </p:sp>
    </p:spTree>
    <p:extLst>
      <p:ext uri="{BB962C8B-B14F-4D97-AF65-F5344CB8AC3E}">
        <p14:creationId xmlns:p14="http://schemas.microsoft.com/office/powerpoint/2010/main" val="428515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638"/>
            <a:ext cx="8229600" cy="559080"/>
          </a:xfrm>
        </p:spPr>
        <p:txBody>
          <a:bodyPr>
            <a:normAutofit fontScale="90000"/>
          </a:bodyPr>
          <a:lstStyle/>
          <a:p>
            <a:r>
              <a:rPr lang="en-US" sz="2400" b="1" dirty="0">
                <a:solidFill>
                  <a:prstClr val="black"/>
                </a:solidFill>
                <a:latin typeface="Arial" pitchFamily="34" charset="0"/>
                <a:ea typeface="ＭＳ Ｐゴシック" pitchFamily="-65" charset="-128"/>
                <a:cs typeface="Arial" pitchFamily="34" charset="0"/>
              </a:rPr>
              <a:t>Lessons Learned from 40 Years of Fusion </a:t>
            </a:r>
            <a:br>
              <a:rPr lang="en-US" sz="2400" b="1" dirty="0">
                <a:solidFill>
                  <a:prstClr val="black"/>
                </a:solidFill>
                <a:latin typeface="Arial" pitchFamily="34" charset="0"/>
                <a:ea typeface="ＭＳ Ｐゴシック" pitchFamily="-65" charset="-128"/>
                <a:cs typeface="Arial" pitchFamily="34" charset="0"/>
              </a:rPr>
            </a:br>
            <a:r>
              <a:rPr lang="en-US" sz="2400" b="1" dirty="0">
                <a:solidFill>
                  <a:prstClr val="black"/>
                </a:solidFill>
                <a:latin typeface="Arial" pitchFamily="34" charset="0"/>
                <a:ea typeface="ＭＳ Ｐゴシック" pitchFamily="-65" charset="-128"/>
                <a:cs typeface="Arial" pitchFamily="34" charset="0"/>
              </a:rPr>
              <a:t>Science and Technology Research</a:t>
            </a:r>
            <a:endParaRPr lang="en-US" sz="2400" dirty="0"/>
          </a:p>
        </p:txBody>
      </p:sp>
      <p:sp>
        <p:nvSpPr>
          <p:cNvPr id="3" name="Content Placeholder 2"/>
          <p:cNvSpPr>
            <a:spLocks noGrp="1"/>
          </p:cNvSpPr>
          <p:nvPr>
            <p:ph idx="1"/>
          </p:nvPr>
        </p:nvSpPr>
        <p:spPr>
          <a:xfrm>
            <a:off x="278780" y="1212295"/>
            <a:ext cx="8597592" cy="5174166"/>
          </a:xfrm>
        </p:spPr>
        <p:txBody>
          <a:bodyPr>
            <a:normAutofit fontScale="55000" lnSpcReduction="20000"/>
          </a:bodyPr>
          <a:lstStyle/>
          <a:p>
            <a:pPr>
              <a:lnSpc>
                <a:spcPct val="120000"/>
              </a:lnSpc>
            </a:pPr>
            <a:r>
              <a:rPr lang="en-US" sz="3100" dirty="0">
                <a:latin typeface="Arial" panose="020B0604020202020204" pitchFamily="34" charset="0"/>
                <a:cs typeface="Arial" panose="020B0604020202020204" pitchFamily="34" charset="0"/>
              </a:rPr>
              <a:t>Since I was a student decades ago until now, I have been fortunate to have the opportunity to make fundamental contributions, lead key multi-institution and international studies and programs, and serve on many </a:t>
            </a:r>
            <a:r>
              <a:rPr lang="en-US" sz="3100" dirty="0" smtClean="0">
                <a:latin typeface="Arial" panose="020B0604020202020204" pitchFamily="34" charset="0"/>
                <a:cs typeface="Arial" panose="020B0604020202020204" pitchFamily="34" charset="0"/>
              </a:rPr>
              <a:t>panels </a:t>
            </a:r>
            <a:r>
              <a:rPr lang="en-US" sz="3100" dirty="0">
                <a:latin typeface="Arial" panose="020B0604020202020204" pitchFamily="34" charset="0"/>
                <a:cs typeface="Arial" panose="020B0604020202020204" pitchFamily="34" charset="0"/>
              </a:rPr>
              <a:t>and committees</a:t>
            </a:r>
          </a:p>
          <a:p>
            <a:pPr marL="0" indent="0">
              <a:lnSpc>
                <a:spcPct val="120000"/>
              </a:lnSpc>
              <a:buNone/>
            </a:pPr>
            <a:endParaRPr lang="en-US" sz="1600" dirty="0">
              <a:latin typeface="Arial" panose="020B0604020202020204" pitchFamily="34" charset="0"/>
              <a:cs typeface="Arial" panose="020B0604020202020204" pitchFamily="34" charset="0"/>
            </a:endParaRPr>
          </a:p>
          <a:p>
            <a:pPr>
              <a:lnSpc>
                <a:spcPct val="120000"/>
              </a:lnSpc>
            </a:pPr>
            <a:r>
              <a:rPr lang="en-US" sz="3100" dirty="0">
                <a:latin typeface="Arial" panose="020B0604020202020204" pitchFamily="34" charset="0"/>
                <a:cs typeface="Arial" panose="020B0604020202020204" pitchFamily="34" charset="0"/>
              </a:rPr>
              <a:t>So the key lessons I learned in 40 years are deep into…</a:t>
            </a:r>
          </a:p>
          <a:p>
            <a:pPr lvl="1">
              <a:lnSpc>
                <a:spcPct val="120000"/>
              </a:lnSpc>
              <a:buFontTx/>
              <a:buChar char="-"/>
            </a:pPr>
            <a:r>
              <a:rPr lang="en-US" sz="2900" dirty="0">
                <a:solidFill>
                  <a:srgbClr val="3333CC"/>
                </a:solidFill>
                <a:latin typeface="Arial" panose="020B0604020202020204" pitchFamily="34" charset="0"/>
                <a:cs typeface="Arial" panose="020B0604020202020204" pitchFamily="34" charset="0"/>
              </a:rPr>
              <a:t>The scientific and engineering challenges</a:t>
            </a:r>
          </a:p>
          <a:p>
            <a:pPr lvl="1">
              <a:lnSpc>
                <a:spcPct val="120000"/>
              </a:lnSpc>
              <a:buFontTx/>
              <a:buChar char="-"/>
            </a:pPr>
            <a:r>
              <a:rPr lang="en-US" sz="2900" dirty="0">
                <a:solidFill>
                  <a:srgbClr val="3333CC"/>
                </a:solidFill>
                <a:latin typeface="Arial" panose="020B0604020202020204" pitchFamily="34" charset="0"/>
                <a:cs typeface="Arial" panose="020B0604020202020204" pitchFamily="34" charset="0"/>
              </a:rPr>
              <a:t>The most critical issues, and the most critical R&amp;D yet to be done</a:t>
            </a:r>
          </a:p>
          <a:p>
            <a:pPr lvl="1">
              <a:lnSpc>
                <a:spcPct val="120000"/>
              </a:lnSpc>
              <a:buFontTx/>
              <a:buChar char="-"/>
            </a:pPr>
            <a:r>
              <a:rPr lang="en-US" sz="2900" dirty="0">
                <a:solidFill>
                  <a:srgbClr val="3333CC"/>
                </a:solidFill>
                <a:latin typeface="Arial" panose="020B0604020202020204" pitchFamily="34" charset="0"/>
                <a:cs typeface="Arial" panose="020B0604020202020204" pitchFamily="34" charset="0"/>
              </a:rPr>
              <a:t>The challenges of developing credible pathways to commercialization</a:t>
            </a:r>
          </a:p>
          <a:p>
            <a:pPr lvl="1">
              <a:lnSpc>
                <a:spcPct val="120000"/>
              </a:lnSpc>
              <a:buFontTx/>
              <a:buChar char="-"/>
            </a:pPr>
            <a:r>
              <a:rPr lang="en-US" sz="2900" dirty="0">
                <a:solidFill>
                  <a:srgbClr val="3333CC"/>
                </a:solidFill>
                <a:latin typeface="Arial" panose="020B0604020202020204" pitchFamily="34" charset="0"/>
                <a:cs typeface="Arial" panose="020B0604020202020204" pitchFamily="34" charset="0"/>
              </a:rPr>
              <a:t>The complexity of managing the very long-term fusion endeavor on government and community levels</a:t>
            </a:r>
          </a:p>
          <a:p>
            <a:pPr lvl="1">
              <a:lnSpc>
                <a:spcPct val="120000"/>
              </a:lnSpc>
              <a:buFontTx/>
              <a:buChar char="-"/>
            </a:pPr>
            <a:endParaRPr lang="en-US" sz="2900" dirty="0">
              <a:solidFill>
                <a:srgbClr val="3333CC"/>
              </a:solidFill>
              <a:latin typeface="Arial" panose="020B0604020202020204" pitchFamily="34" charset="0"/>
              <a:cs typeface="Arial" panose="020B0604020202020204" pitchFamily="34" charset="0"/>
            </a:endParaRPr>
          </a:p>
          <a:p>
            <a:pPr marL="0" lvl="0" indent="0">
              <a:lnSpc>
                <a:spcPct val="120000"/>
              </a:lnSpc>
              <a:buNone/>
            </a:pPr>
            <a:r>
              <a:rPr lang="en-US" sz="3100" dirty="0">
                <a:solidFill>
                  <a:prstClr val="black"/>
                </a:solidFill>
                <a:latin typeface="Arial" panose="020B0604020202020204" pitchFamily="34" charset="0"/>
                <a:cs typeface="Arial" panose="020B0604020202020204" pitchFamily="34" charset="0"/>
              </a:rPr>
              <a:t>These lessons learned cannot be conveyed in this 12-min presentation.</a:t>
            </a:r>
          </a:p>
          <a:p>
            <a:pPr marL="0" lvl="0" indent="0">
              <a:lnSpc>
                <a:spcPct val="120000"/>
              </a:lnSpc>
              <a:buNone/>
            </a:pPr>
            <a:r>
              <a:rPr lang="en-US" sz="3100" b="1" dirty="0">
                <a:solidFill>
                  <a:srgbClr val="0000FF"/>
                </a:solidFill>
                <a:latin typeface="Arial" panose="020B0604020202020204" pitchFamily="34" charset="0"/>
                <a:cs typeface="Arial" panose="020B0604020202020204" pitchFamily="34" charset="0"/>
              </a:rPr>
              <a:t>Therefore, I will only highlight 3 references:</a:t>
            </a:r>
          </a:p>
          <a:p>
            <a:pPr lvl="0">
              <a:lnSpc>
                <a:spcPct val="120000"/>
              </a:lnSpc>
              <a:buFont typeface="Wingdings" panose="05000000000000000000" pitchFamily="2" charset="2"/>
              <a:buChar char="ü"/>
            </a:pPr>
            <a:r>
              <a:rPr lang="en-US" sz="3100" b="1" dirty="0" smtClean="0">
                <a:solidFill>
                  <a:srgbClr val="0000FF"/>
                </a:solidFill>
                <a:latin typeface="Arial" panose="020B0604020202020204" pitchFamily="34" charset="0"/>
                <a:cs typeface="Arial" panose="020B0604020202020204" pitchFamily="34" charset="0"/>
              </a:rPr>
              <a:t>Comprehensive </a:t>
            </a:r>
            <a:r>
              <a:rPr lang="en-US" sz="3100" b="1" dirty="0">
                <a:solidFill>
                  <a:srgbClr val="0000FF"/>
                </a:solidFill>
                <a:latin typeface="Arial" panose="020B0604020202020204" pitchFamily="34" charset="0"/>
                <a:cs typeface="Arial" panose="020B0604020202020204" pitchFamily="34" charset="0"/>
              </a:rPr>
              <a:t>Keynote Presentation I made recently on the lessons learned</a:t>
            </a:r>
          </a:p>
          <a:p>
            <a:pPr lvl="0">
              <a:lnSpc>
                <a:spcPct val="120000"/>
              </a:lnSpc>
              <a:buFont typeface="Wingdings" panose="05000000000000000000" pitchFamily="2" charset="2"/>
              <a:buChar char="ü"/>
            </a:pPr>
            <a:r>
              <a:rPr lang="en-US" sz="3100" b="1" dirty="0" smtClean="0">
                <a:solidFill>
                  <a:srgbClr val="0000FF"/>
                </a:solidFill>
                <a:latin typeface="Arial" panose="020B0604020202020204" pitchFamily="34" charset="0"/>
                <a:cs typeface="Arial" panose="020B0604020202020204" pitchFamily="34" charset="0"/>
              </a:rPr>
              <a:t>TWO </a:t>
            </a:r>
            <a:r>
              <a:rPr lang="en-US" sz="3100" b="1" dirty="0">
                <a:solidFill>
                  <a:srgbClr val="0000FF"/>
                </a:solidFill>
                <a:latin typeface="Arial" panose="020B0604020202020204" pitchFamily="34" charset="0"/>
                <a:cs typeface="Arial" panose="020B0604020202020204" pitchFamily="34" charset="0"/>
              </a:rPr>
              <a:t>Major recent Review Articles that I wrote with other distinguished world experts and leaders in plasma physics and fusion technology </a:t>
            </a:r>
            <a:endParaRPr lang="en-US" sz="2300" b="1" dirty="0">
              <a:solidFill>
                <a:srgbClr val="0000FF"/>
              </a:solidFill>
              <a:latin typeface="Arial" panose="020B0604020202020204" pitchFamily="34" charset="0"/>
              <a:cs typeface="Arial" panose="020B0604020202020204" pitchFamily="34" charset="0"/>
            </a:endParaRPr>
          </a:p>
          <a:p>
            <a:pPr marL="0" indent="0">
              <a:lnSpc>
                <a:spcPct val="120000"/>
              </a:lnSpc>
              <a:buNone/>
            </a:pP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3124200" y="6531716"/>
            <a:ext cx="2895600" cy="365125"/>
          </a:xfrm>
        </p:spPr>
        <p:txBody>
          <a:bodyPr/>
          <a:lstStyle/>
          <a:p>
            <a:pPr lvl="0"/>
            <a:r>
              <a:rPr lang="pt-BR" b="1" dirty="0">
                <a:solidFill>
                  <a:prstClr val="black">
                    <a:tint val="75000"/>
                  </a:prstClr>
                </a:solidFill>
              </a:rPr>
              <a:t>M. Abdou FPA Dec 2020</a:t>
            </a:r>
            <a:endParaRPr lang="en-US" b="1" dirty="0">
              <a:solidFill>
                <a:prstClr val="black">
                  <a:tint val="75000"/>
                </a:prstClr>
              </a:solidFill>
            </a:endParaRPr>
          </a:p>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5F627C-DAE2-451D-9ABE-ADFBB9CA1B55}" type="slidenum">
              <a:rPr lang="en-US" smtClean="0"/>
              <a:pPr/>
              <a:t>2</a:t>
            </a:fld>
            <a:endParaRPr lang="en-US" dirty="0"/>
          </a:p>
        </p:txBody>
      </p:sp>
    </p:spTree>
    <p:extLst>
      <p:ext uri="{BB962C8B-B14F-4D97-AF65-F5344CB8AC3E}">
        <p14:creationId xmlns:p14="http://schemas.microsoft.com/office/powerpoint/2010/main" val="2958154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0000FF"/>
                </a:solidFill>
                <a:latin typeface="Arial" panose="020B0604020202020204" pitchFamily="34" charset="0"/>
                <a:cs typeface="Arial" panose="020B0604020202020204" pitchFamily="34" charset="0"/>
              </a:rPr>
              <a:t>Ref </a:t>
            </a:r>
            <a:r>
              <a:rPr lang="en-US" sz="2000" b="1" dirty="0" smtClean="0">
                <a:solidFill>
                  <a:srgbClr val="0000FF"/>
                </a:solidFill>
                <a:latin typeface="Arial" panose="020B0604020202020204" pitchFamily="34" charset="0"/>
                <a:cs typeface="Arial" panose="020B0604020202020204" pitchFamily="34" charset="0"/>
              </a:rPr>
              <a:t>1 </a:t>
            </a:r>
            <a:r>
              <a:rPr lang="en-US" b="1" dirty="0" smtClean="0">
                <a:latin typeface="Arial" panose="020B0604020202020204" pitchFamily="34" charset="0"/>
                <a:cs typeface="Arial" panose="020B0604020202020204" pitchFamily="34" charset="0"/>
              </a:rPr>
              <a:t>ISFNT-14 Keynote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3131" y="1572013"/>
            <a:ext cx="8585861" cy="4830793"/>
          </a:xfrm>
        </p:spPr>
        <p:txBody>
          <a:bodyPr>
            <a:normAutofit/>
          </a:bodyPr>
          <a:lstStyle/>
          <a:p>
            <a:pPr marL="0" indent="0" algn="ctr">
              <a:buNone/>
            </a:pPr>
            <a:r>
              <a:rPr lang="en-US" dirty="0">
                <a:latin typeface="Arial" panose="020B0604020202020204" pitchFamily="34" charset="0"/>
                <a:cs typeface="Arial" panose="020B0604020202020204" pitchFamily="34" charset="0"/>
              </a:rPr>
              <a:t>Mohamed Abdou </a:t>
            </a:r>
          </a:p>
          <a:p>
            <a:pPr marL="0" indent="0" algn="ctr">
              <a:buNone/>
            </a:pPr>
            <a:r>
              <a:rPr lang="en-US" sz="2500" dirty="0">
                <a:latin typeface="Arial" panose="020B0604020202020204" pitchFamily="34" charset="0"/>
                <a:cs typeface="Arial" panose="020B0604020202020204" pitchFamily="34" charset="0"/>
              </a:rPr>
              <a:t>"</a:t>
            </a:r>
            <a:r>
              <a:rPr lang="en-US" sz="2500" b="1" dirty="0">
                <a:solidFill>
                  <a:srgbClr val="0000FF"/>
                </a:solidFill>
                <a:latin typeface="Arial" panose="020B0604020202020204" pitchFamily="34" charset="0"/>
                <a:cs typeface="Arial" panose="020B0604020202020204" pitchFamily="34" charset="0"/>
              </a:rPr>
              <a:t>Lessons Learned from 40 Years of Fusion Science and Technology Research</a:t>
            </a:r>
            <a:r>
              <a:rPr lang="en-US" sz="2500" dirty="0">
                <a:latin typeface="Arial" panose="020B0604020202020204" pitchFamily="34" charset="0"/>
                <a:cs typeface="Arial" panose="020B0604020202020204" pitchFamily="34" charset="0"/>
              </a:rPr>
              <a:t>" </a:t>
            </a:r>
          </a:p>
          <a:p>
            <a:pPr marL="0" indent="0" algn="ctr">
              <a:buNone/>
            </a:pPr>
            <a:r>
              <a:rPr lang="en-US" dirty="0">
                <a:latin typeface="Arial" panose="020B0604020202020204" pitchFamily="34" charset="0"/>
                <a:cs typeface="Arial" panose="020B0604020202020204" pitchFamily="34" charset="0"/>
              </a:rPr>
              <a:t>Plenary Keynote Invited Presentation at the International Symposium on Fusion Nuclear Technology (ISFNT-14), Budapest, Hungary, September 22-27, 2019.</a:t>
            </a:r>
          </a:p>
          <a:p>
            <a:pPr marL="0" indent="0" algn="ctr">
              <a:buNone/>
            </a:pPr>
            <a:endParaRPr lang="en-US" sz="1800"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Web link: </a:t>
            </a:r>
            <a:r>
              <a:rPr lang="en-US" dirty="0">
                <a:latin typeface="Arial" panose="020B0604020202020204" pitchFamily="34" charset="0"/>
                <a:cs typeface="Arial" panose="020B0604020202020204" pitchFamily="34" charset="0"/>
                <a:hlinkClick r:id="rId2"/>
              </a:rPr>
              <a:t>http://www.fusion.ucla.edu/abdou/abdou%20presentations/2019/MAbdou_ISFNT-14_Keynote_Lessons_Learned_(2019).PDF</a:t>
            </a:r>
            <a:r>
              <a:rPr lang="en-US"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3118261" y="6408054"/>
            <a:ext cx="2895600" cy="365125"/>
          </a:xfrm>
        </p:spPr>
        <p:txBody>
          <a:bodyPr/>
          <a:lstStyle/>
          <a:p>
            <a:pPr lvl="0"/>
            <a:r>
              <a:rPr lang="pt-BR" b="1" dirty="0">
                <a:solidFill>
                  <a:prstClr val="black">
                    <a:tint val="75000"/>
                  </a:prstClr>
                </a:solidFill>
              </a:rPr>
              <a:t>M. Abdou FPA Dec 2020</a:t>
            </a:r>
            <a:endParaRPr lang="en-US" b="1" dirty="0">
              <a:solidFill>
                <a:prstClr val="black">
                  <a:tint val="75000"/>
                </a:prstClr>
              </a:solidFill>
            </a:endParaRPr>
          </a:p>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5F627C-DAE2-451D-9ABE-ADFBB9CA1B55}" type="slidenum">
              <a:rPr lang="en-US" smtClean="0"/>
              <a:pPr/>
              <a:t>3</a:t>
            </a:fld>
            <a:endParaRPr lang="en-US" dirty="0"/>
          </a:p>
        </p:txBody>
      </p:sp>
    </p:spTree>
    <p:extLst>
      <p:ext uri="{BB962C8B-B14F-4D97-AF65-F5344CB8AC3E}">
        <p14:creationId xmlns:p14="http://schemas.microsoft.com/office/powerpoint/2010/main" val="2887392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160470"/>
            <a:ext cx="8521701" cy="2291620"/>
          </a:xfrm>
        </p:spPr>
        <p:txBody>
          <a:bodyPr/>
          <a:lstStyle/>
          <a:p>
            <a:r>
              <a:rPr lang="en-US" sz="2800" b="1" kern="1200" dirty="0">
                <a:solidFill>
                  <a:schemeClr val="tx1"/>
                </a:solidFill>
                <a:latin typeface="Calibri"/>
                <a:ea typeface="+mn-ea"/>
                <a:cs typeface="+mn-cs"/>
              </a:rPr>
              <a:t>Highlights of the ISFNT Keynote </a:t>
            </a:r>
            <a:r>
              <a:rPr lang="en-US" sz="2400" b="1" kern="1200" dirty="0">
                <a:solidFill>
                  <a:schemeClr val="tx1"/>
                </a:solidFill>
                <a:latin typeface="Calibri"/>
                <a:ea typeface="+mn-ea"/>
                <a:cs typeface="+mn-cs"/>
              </a:rPr>
              <a:t/>
            </a:r>
            <a:br>
              <a:rPr lang="en-US" sz="2400" b="1" kern="1200" dirty="0">
                <a:solidFill>
                  <a:schemeClr val="tx1"/>
                </a:solidFill>
                <a:latin typeface="Calibri"/>
                <a:ea typeface="+mn-ea"/>
                <a:cs typeface="+mn-cs"/>
              </a:rPr>
            </a:br>
            <a:r>
              <a:rPr lang="en-US" sz="1800" b="1" kern="1200" dirty="0">
                <a:solidFill>
                  <a:schemeClr val="tx1"/>
                </a:solidFill>
                <a:latin typeface="Calibri"/>
                <a:ea typeface="+mn-ea"/>
                <a:cs typeface="+mn-cs"/>
              </a:rPr>
              <a:t/>
            </a:r>
            <a:br>
              <a:rPr lang="en-US" sz="1800" b="1" kern="1200" dirty="0">
                <a:solidFill>
                  <a:schemeClr val="tx1"/>
                </a:solidFill>
                <a:latin typeface="Calibri"/>
                <a:ea typeface="+mn-ea"/>
                <a:cs typeface="+mn-cs"/>
              </a:rPr>
            </a:br>
            <a:r>
              <a:rPr lang="en-US" sz="2400" b="1" kern="1200" dirty="0">
                <a:solidFill>
                  <a:srgbClr val="0000FF"/>
                </a:solidFill>
                <a:latin typeface="Calibri"/>
                <a:ea typeface="+mn-ea"/>
                <a:cs typeface="+mn-cs"/>
              </a:rPr>
              <a:t>Key Challenges/Issues and Required R&amp;D for which </a:t>
            </a:r>
            <a:br>
              <a:rPr lang="en-US" sz="2400" b="1" kern="1200" dirty="0">
                <a:solidFill>
                  <a:srgbClr val="0000FF"/>
                </a:solidFill>
                <a:latin typeface="Calibri"/>
                <a:ea typeface="+mn-ea"/>
                <a:cs typeface="+mn-cs"/>
              </a:rPr>
            </a:br>
            <a:r>
              <a:rPr lang="en-US" sz="2400" b="1" kern="1200" dirty="0">
                <a:solidFill>
                  <a:srgbClr val="FF0000"/>
                </a:solidFill>
                <a:latin typeface="Calibri"/>
                <a:ea typeface="+mn-ea"/>
                <a:cs typeface="+mn-cs"/>
              </a:rPr>
              <a:t>progress over the past decades has been frustratingly slow </a:t>
            </a:r>
            <a:br>
              <a:rPr lang="en-US" sz="2400" b="1" kern="1200" dirty="0">
                <a:solidFill>
                  <a:srgbClr val="FF0000"/>
                </a:solidFill>
                <a:latin typeface="Calibri"/>
                <a:ea typeface="+mn-ea"/>
                <a:cs typeface="+mn-cs"/>
              </a:rPr>
            </a:br>
            <a:r>
              <a:rPr lang="en-US" sz="2400" b="1" kern="1200" dirty="0">
                <a:solidFill>
                  <a:srgbClr val="0000FF"/>
                </a:solidFill>
                <a:latin typeface="Calibri"/>
                <a:ea typeface="+mn-ea"/>
                <a:cs typeface="+mn-cs"/>
              </a:rPr>
              <a:t>But must be confronted in any serious plan to develop fusion</a:t>
            </a:r>
            <a:endParaRPr lang="en-US" sz="2400" b="1" dirty="0">
              <a:solidFill>
                <a:srgbClr val="0000FF"/>
              </a:solidFill>
            </a:endParaRPr>
          </a:p>
        </p:txBody>
      </p:sp>
      <p:sp>
        <p:nvSpPr>
          <p:cNvPr id="3" name="Content Placeholder 2"/>
          <p:cNvSpPr>
            <a:spLocks noGrp="1"/>
          </p:cNvSpPr>
          <p:nvPr>
            <p:ph idx="1"/>
          </p:nvPr>
        </p:nvSpPr>
        <p:spPr>
          <a:xfrm>
            <a:off x="457199" y="2528192"/>
            <a:ext cx="8229600" cy="3807164"/>
          </a:xfrm>
        </p:spPr>
        <p:txBody>
          <a:bodyPr>
            <a:normAutofit lnSpcReduction="10000"/>
          </a:bodyPr>
          <a:lstStyle/>
          <a:p>
            <a:pPr marL="800100" lvl="1" indent="-457200" defTabSz="685800" eaLnBrk="1" fontAlgn="auto" hangingPunct="1">
              <a:spcAft>
                <a:spcPts val="0"/>
              </a:spcAft>
              <a:buAutoNum type="arabicPeriod"/>
            </a:pPr>
            <a:r>
              <a:rPr lang="en-US" sz="2100" kern="1200" dirty="0">
                <a:solidFill>
                  <a:prstClr val="black"/>
                </a:solidFill>
                <a:latin typeface="Calibri"/>
                <a:ea typeface="+mn-ea"/>
                <a:cs typeface="+mn-cs"/>
              </a:rPr>
              <a:t>Confinement Concepts (and their interplay with </a:t>
            </a:r>
            <a:r>
              <a:rPr lang="en-US" sz="2100" i="1" kern="1200" dirty="0">
                <a:solidFill>
                  <a:prstClr val="black"/>
                </a:solidFill>
                <a:latin typeface="Calibri"/>
                <a:ea typeface="+mn-ea"/>
                <a:cs typeface="+mn-cs"/>
              </a:rPr>
              <a:t>Fusion Nuclear Science and Technology</a:t>
            </a:r>
            <a:r>
              <a:rPr lang="en-US" sz="2100" kern="1200" dirty="0">
                <a:solidFill>
                  <a:prstClr val="black"/>
                </a:solidFill>
                <a:latin typeface="Calibri"/>
                <a:ea typeface="+mn-ea"/>
                <a:cs typeface="+mn-cs"/>
              </a:rPr>
              <a:t> – FNST)</a:t>
            </a:r>
          </a:p>
          <a:p>
            <a:pPr marL="800100" lvl="1" indent="-457200" defTabSz="685800" eaLnBrk="1" fontAlgn="auto" hangingPunct="1">
              <a:spcAft>
                <a:spcPts val="0"/>
              </a:spcAft>
              <a:buAutoNum type="arabicPeriod"/>
            </a:pPr>
            <a:r>
              <a:rPr lang="en-US" sz="2100" kern="1200" dirty="0">
                <a:latin typeface="Calibri"/>
                <a:ea typeface="+mn-ea"/>
                <a:cs typeface="+mn-cs"/>
              </a:rPr>
              <a:t>High Power Density and High Temp. Operation/Economics</a:t>
            </a:r>
          </a:p>
          <a:p>
            <a:pPr marL="800100" lvl="1" indent="-457200" defTabSz="685800" eaLnBrk="1" fontAlgn="auto" hangingPunct="1">
              <a:spcAft>
                <a:spcPts val="0"/>
              </a:spcAft>
              <a:buFont typeface="+mj-lt"/>
              <a:buAutoNum type="arabicPeriod"/>
            </a:pPr>
            <a:r>
              <a:rPr lang="en-US" sz="2100" kern="1200" dirty="0">
                <a:solidFill>
                  <a:prstClr val="black"/>
                </a:solidFill>
                <a:latin typeface="Calibri"/>
                <a:ea typeface="+mn-ea"/>
                <a:cs typeface="+mn-cs"/>
              </a:rPr>
              <a:t>Multiple Effects/Multiple Interactions</a:t>
            </a:r>
          </a:p>
          <a:p>
            <a:pPr marL="800100" lvl="1" indent="-457200" defTabSz="685800" eaLnBrk="1" fontAlgn="auto" hangingPunct="1">
              <a:spcAft>
                <a:spcPts val="0"/>
              </a:spcAft>
              <a:buFont typeface="+mj-lt"/>
              <a:buAutoNum type="arabicPeriod"/>
            </a:pPr>
            <a:r>
              <a:rPr lang="en-US" sz="2100" kern="1200" dirty="0">
                <a:solidFill>
                  <a:prstClr val="black"/>
                </a:solidFill>
                <a:latin typeface="Calibri"/>
                <a:ea typeface="+mn-ea"/>
                <a:cs typeface="+mn-cs"/>
              </a:rPr>
              <a:t>RAMI (Reliability/Availability/Maintainability/</a:t>
            </a:r>
            <a:r>
              <a:rPr lang="en-US" sz="2100" kern="1200" dirty="0" err="1">
                <a:solidFill>
                  <a:prstClr val="black"/>
                </a:solidFill>
                <a:latin typeface="Calibri"/>
                <a:ea typeface="+mn-ea"/>
                <a:cs typeface="+mn-cs"/>
              </a:rPr>
              <a:t>Inspectability</a:t>
            </a:r>
            <a:r>
              <a:rPr lang="en-US" sz="2100" kern="1200" dirty="0">
                <a:solidFill>
                  <a:prstClr val="black"/>
                </a:solidFill>
                <a:latin typeface="Calibri"/>
                <a:ea typeface="+mn-ea"/>
                <a:cs typeface="+mn-cs"/>
              </a:rPr>
              <a:t>)</a:t>
            </a:r>
            <a:r>
              <a:rPr lang="en-US" sz="2100" b="1" kern="1200" dirty="0">
                <a:solidFill>
                  <a:prstClr val="black"/>
                </a:solidFill>
                <a:latin typeface="Calibri"/>
                <a:ea typeface="+mn-ea"/>
                <a:cs typeface="+mn-cs"/>
              </a:rPr>
              <a:t> </a:t>
            </a:r>
          </a:p>
          <a:p>
            <a:pPr marL="800100" lvl="1" indent="-457200" defTabSz="685800" eaLnBrk="1" fontAlgn="auto" hangingPunct="1">
              <a:spcAft>
                <a:spcPts val="0"/>
              </a:spcAft>
              <a:buFont typeface="+mj-lt"/>
              <a:buAutoNum type="arabicPeriod"/>
            </a:pPr>
            <a:r>
              <a:rPr lang="en-US" sz="2100" kern="1200" dirty="0">
                <a:solidFill>
                  <a:prstClr val="black"/>
                </a:solidFill>
                <a:latin typeface="Calibri"/>
                <a:ea typeface="+mn-ea"/>
                <a:cs typeface="+mn-cs"/>
              </a:rPr>
              <a:t>Tritium Fuel Cycle and Tritium Self-Sufficiency</a:t>
            </a:r>
          </a:p>
          <a:p>
            <a:pPr marL="800100" lvl="1" indent="-457200" defTabSz="685800" eaLnBrk="1" fontAlgn="auto" hangingPunct="1">
              <a:spcAft>
                <a:spcPts val="0"/>
              </a:spcAft>
              <a:buFont typeface="+mj-lt"/>
              <a:buAutoNum type="arabicPeriod"/>
            </a:pPr>
            <a:r>
              <a:rPr lang="en-US" sz="2100" kern="1200" dirty="0">
                <a:solidFill>
                  <a:prstClr val="black"/>
                </a:solidFill>
                <a:latin typeface="Calibri"/>
                <a:ea typeface="+mn-ea"/>
                <a:cs typeface="+mn-cs"/>
              </a:rPr>
              <a:t>External T Supply and Required T Startup Inventory</a:t>
            </a:r>
          </a:p>
          <a:p>
            <a:pPr marL="800100" lvl="1" indent="-457200" defTabSz="685800" eaLnBrk="1" fontAlgn="auto" hangingPunct="1">
              <a:spcAft>
                <a:spcPts val="0"/>
              </a:spcAft>
              <a:buFont typeface="+mj-lt"/>
              <a:buAutoNum type="arabicPeriod"/>
            </a:pPr>
            <a:r>
              <a:rPr lang="en-US" sz="2100" kern="1200" dirty="0">
                <a:solidFill>
                  <a:prstClr val="black"/>
                </a:solidFill>
                <a:latin typeface="Calibri"/>
                <a:ea typeface="+mn-ea"/>
                <a:cs typeface="+mn-cs"/>
              </a:rPr>
              <a:t>Construction and operation of a facility in which the fusion nuclear components inside the vacuum vessel can be tested and developed in the true fusion nuclear environment (FNSF, VNS, CTF, or whatever you call it) </a:t>
            </a:r>
          </a:p>
          <a:p>
            <a:pPr marL="0" indent="0">
              <a:buNone/>
            </a:pPr>
            <a:endParaRPr lang="en-US" dirty="0"/>
          </a:p>
        </p:txBody>
      </p:sp>
      <p:sp>
        <p:nvSpPr>
          <p:cNvPr id="5" name="Footer Placeholder 4"/>
          <p:cNvSpPr>
            <a:spLocks noGrp="1"/>
          </p:cNvSpPr>
          <p:nvPr>
            <p:ph type="ftr" sz="quarter" idx="11"/>
          </p:nvPr>
        </p:nvSpPr>
        <p:spPr>
          <a:xfrm>
            <a:off x="3510168" y="6437314"/>
            <a:ext cx="2123661" cy="476250"/>
          </a:xfrm>
        </p:spPr>
        <p:txBody>
          <a:bodyPr/>
          <a:lstStyle/>
          <a:p>
            <a:pPr lvl="0"/>
            <a:r>
              <a:rPr lang="pt-BR" b="1" dirty="0">
                <a:solidFill>
                  <a:prstClr val="black">
                    <a:tint val="75000"/>
                  </a:prstClr>
                </a:solidFill>
              </a:rPr>
              <a:t>M. Abdou FPA Dec 2020</a:t>
            </a:r>
            <a:endParaRPr lang="en-US" b="1" dirty="0">
              <a:solidFill>
                <a:prstClr val="black">
                  <a:tint val="75000"/>
                </a:prstClr>
              </a:solidFill>
            </a:endParaRPr>
          </a:p>
          <a:p>
            <a:endParaRPr lang="en-US" sz="900" dirty="0">
              <a:solidFill>
                <a:prstClr val="black">
                  <a:tint val="75000"/>
                </a:prst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80632-4F5E-4EBF-9E70-E25F48B79654}"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97883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291"/>
            <a:ext cx="8229600" cy="563564"/>
          </a:xfrm>
        </p:spPr>
        <p:txBody>
          <a:bodyPr>
            <a:normAutofit/>
          </a:bodyPr>
          <a:lstStyle/>
          <a:p>
            <a:r>
              <a:rPr lang="en-US" sz="2800" b="1" dirty="0">
                <a:latin typeface="Arial" panose="020B0604020202020204" pitchFamily="34" charset="0"/>
                <a:cs typeface="Arial" panose="020B0604020202020204" pitchFamily="34" charset="0"/>
              </a:rPr>
              <a:t>Some key points from ISFNT Keynote </a:t>
            </a:r>
          </a:p>
        </p:txBody>
      </p:sp>
      <p:sp>
        <p:nvSpPr>
          <p:cNvPr id="3" name="Content Placeholder 2"/>
          <p:cNvSpPr>
            <a:spLocks noGrp="1"/>
          </p:cNvSpPr>
          <p:nvPr>
            <p:ph idx="1"/>
          </p:nvPr>
        </p:nvSpPr>
        <p:spPr>
          <a:xfrm>
            <a:off x="234616" y="641855"/>
            <a:ext cx="8832441" cy="5696192"/>
          </a:xfrm>
        </p:spPr>
        <p:txBody>
          <a:bodyPr>
            <a:noAutofit/>
          </a:bodyPr>
          <a:lstStyle/>
          <a:p>
            <a:pPr>
              <a:lnSpc>
                <a:spcPct val="120000"/>
              </a:lnSpc>
            </a:pPr>
            <a:r>
              <a:rPr lang="en-US" sz="1800" b="1" dirty="0">
                <a:solidFill>
                  <a:prstClr val="black"/>
                </a:solidFill>
                <a:latin typeface="Arial" panose="020B0604020202020204" pitchFamily="34" charset="0"/>
                <a:ea typeface="+mj-ea"/>
                <a:cs typeface="Arial" panose="020B0604020202020204" pitchFamily="34" charset="0"/>
              </a:rPr>
              <a:t>RAMI is the </a:t>
            </a:r>
            <a:r>
              <a:rPr lang="en-US" sz="1800" b="1" i="1" dirty="0">
                <a:solidFill>
                  <a:prstClr val="black"/>
                </a:solidFill>
                <a:latin typeface="Arial" panose="020B0604020202020204" pitchFamily="34" charset="0"/>
                <a:ea typeface="+mj-ea"/>
                <a:cs typeface="Arial" panose="020B0604020202020204" pitchFamily="34" charset="0"/>
              </a:rPr>
              <a:t>Achilles’ Heel </a:t>
            </a:r>
            <a:r>
              <a:rPr lang="en-US" sz="1800" b="1" dirty="0">
                <a:solidFill>
                  <a:prstClr val="black"/>
                </a:solidFill>
                <a:latin typeface="Arial" panose="020B0604020202020204" pitchFamily="34" charset="0"/>
                <a:ea typeface="+mj-ea"/>
                <a:cs typeface="Arial" panose="020B0604020202020204" pitchFamily="34" charset="0"/>
              </a:rPr>
              <a:t>issue for fusion</a:t>
            </a:r>
          </a:p>
          <a:p>
            <a:pPr marL="300038" lvl="1" indent="0">
              <a:lnSpc>
                <a:spcPct val="120000"/>
              </a:lnSpc>
              <a:buNone/>
            </a:pPr>
            <a:r>
              <a:rPr lang="en-US" sz="1200" dirty="0">
                <a:solidFill>
                  <a:prstClr val="black"/>
                </a:solidFill>
                <a:latin typeface="Arial" panose="020B0604020202020204" pitchFamily="34" charset="0"/>
                <a:ea typeface="+mj-ea"/>
                <a:cs typeface="Arial" panose="020B0604020202020204" pitchFamily="34" charset="0"/>
              </a:rPr>
              <a:t>-- </a:t>
            </a:r>
            <a:r>
              <a:rPr lang="en-US" sz="1400" dirty="0">
                <a:solidFill>
                  <a:prstClr val="black"/>
                </a:solidFill>
                <a:latin typeface="Arial" panose="020B0604020202020204" pitchFamily="34" charset="0"/>
                <a:ea typeface="+mj-ea"/>
                <a:cs typeface="Arial" panose="020B0604020202020204" pitchFamily="34" charset="0"/>
              </a:rPr>
              <a:t>MTBF/MTTR will be the key issue in determining the feasibility of plasma confinement configurations and the feasibility of blanket concepts and material choices  </a:t>
            </a:r>
          </a:p>
          <a:p>
            <a:pPr marL="300038" lvl="1" indent="0">
              <a:lnSpc>
                <a:spcPct val="120000"/>
              </a:lnSpc>
              <a:buNone/>
            </a:pPr>
            <a:r>
              <a:rPr lang="en-US" sz="1200" dirty="0">
                <a:solidFill>
                  <a:prstClr val="black"/>
                </a:solidFill>
                <a:latin typeface="Arial" panose="020B0604020202020204" pitchFamily="34" charset="0"/>
                <a:ea typeface="+mj-ea"/>
                <a:cs typeface="Arial" panose="020B0604020202020204" pitchFamily="34" charset="0"/>
              </a:rPr>
              <a:t>-- </a:t>
            </a:r>
            <a:r>
              <a:rPr lang="en-US" sz="1400" dirty="0">
                <a:solidFill>
                  <a:prstClr val="black"/>
                </a:solidFill>
                <a:latin typeface="Arial" panose="020B0604020202020204" pitchFamily="34" charset="0"/>
                <a:ea typeface="+mj-ea"/>
                <a:cs typeface="Arial" panose="020B0604020202020204" pitchFamily="34" charset="0"/>
              </a:rPr>
              <a:t>Performance, Design Margin, Failure Modes/Rates </a:t>
            </a:r>
            <a:r>
              <a:rPr lang="en-US" sz="1400" dirty="0" smtClean="0">
                <a:solidFill>
                  <a:prstClr val="black"/>
                </a:solidFill>
                <a:latin typeface="Arial" panose="020B0604020202020204" pitchFamily="34" charset="0"/>
                <a:ea typeface="+mj-ea"/>
                <a:cs typeface="Arial" panose="020B0604020202020204" pitchFamily="34" charset="0"/>
              </a:rPr>
              <a:t>must </a:t>
            </a:r>
            <a:r>
              <a:rPr lang="en-US" sz="1400" dirty="0">
                <a:solidFill>
                  <a:prstClr val="black"/>
                </a:solidFill>
                <a:latin typeface="Arial" panose="020B0604020202020204" pitchFamily="34" charset="0"/>
                <a:ea typeface="+mj-ea"/>
                <a:cs typeface="Arial" panose="020B0604020202020204" pitchFamily="34" charset="0"/>
              </a:rPr>
              <a:t>be </a:t>
            </a:r>
            <a:r>
              <a:rPr lang="en-US" sz="1400" dirty="0" smtClean="0">
                <a:solidFill>
                  <a:prstClr val="black"/>
                </a:solidFill>
                <a:latin typeface="Arial" panose="020B0604020202020204" pitchFamily="34" charset="0"/>
                <a:ea typeface="+mj-ea"/>
                <a:cs typeface="Arial" panose="020B0604020202020204" pitchFamily="34" charset="0"/>
              </a:rPr>
              <a:t>the focus </a:t>
            </a:r>
            <a:r>
              <a:rPr lang="en-US" sz="1400" dirty="0">
                <a:solidFill>
                  <a:prstClr val="black"/>
                </a:solidFill>
                <a:latin typeface="Arial" panose="020B0604020202020204" pitchFamily="34" charset="0"/>
                <a:ea typeface="+mj-ea"/>
                <a:cs typeface="Arial" panose="020B0604020202020204" pitchFamily="34" charset="0"/>
              </a:rPr>
              <a:t>of FNST R&amp;D </a:t>
            </a:r>
            <a:r>
              <a:rPr lang="en-US" sz="1400" b="1" u="sng" dirty="0">
                <a:solidFill>
                  <a:prstClr val="black"/>
                </a:solidFill>
                <a:latin typeface="Arial" panose="020B0604020202020204" pitchFamily="34" charset="0"/>
                <a:ea typeface="+mj-ea"/>
                <a:cs typeface="Arial" panose="020B0604020202020204" pitchFamily="34" charset="0"/>
              </a:rPr>
              <a:t>Not</a:t>
            </a:r>
            <a:r>
              <a:rPr lang="en-US" sz="1400" dirty="0">
                <a:solidFill>
                  <a:prstClr val="black"/>
                </a:solidFill>
                <a:latin typeface="Arial" panose="020B0604020202020204" pitchFamily="34" charset="0"/>
                <a:ea typeface="+mj-ea"/>
                <a:cs typeface="Arial" panose="020B0604020202020204" pitchFamily="34" charset="0"/>
              </a:rPr>
              <a:t> a long </a:t>
            </a:r>
            <a:r>
              <a:rPr lang="en-US" sz="1400" dirty="0" err="1">
                <a:solidFill>
                  <a:prstClr val="black"/>
                </a:solidFill>
                <a:latin typeface="Arial" panose="020B0604020202020204" pitchFamily="34" charset="0"/>
                <a:ea typeface="+mj-ea"/>
                <a:cs typeface="Arial" panose="020B0604020202020204" pitchFamily="34" charset="0"/>
              </a:rPr>
              <a:t>dpa</a:t>
            </a:r>
            <a:r>
              <a:rPr lang="en-US" sz="1400" dirty="0">
                <a:solidFill>
                  <a:prstClr val="black"/>
                </a:solidFill>
                <a:latin typeface="Arial" panose="020B0604020202020204" pitchFamily="34" charset="0"/>
                <a:ea typeface="+mj-ea"/>
                <a:cs typeface="Arial" panose="020B0604020202020204" pitchFamily="34" charset="0"/>
              </a:rPr>
              <a:t> </a:t>
            </a:r>
            <a:r>
              <a:rPr lang="en-US" sz="1400" dirty="0" smtClean="0">
                <a:solidFill>
                  <a:prstClr val="black"/>
                </a:solidFill>
                <a:latin typeface="Arial" panose="020B0604020202020204" pitchFamily="34" charset="0"/>
                <a:ea typeface="+mj-ea"/>
                <a:cs typeface="Arial" panose="020B0604020202020204" pitchFamily="34" charset="0"/>
              </a:rPr>
              <a:t>life</a:t>
            </a:r>
          </a:p>
          <a:p>
            <a:pPr marL="300038" lvl="1" indent="0">
              <a:lnSpc>
                <a:spcPct val="120000"/>
              </a:lnSpc>
              <a:buNone/>
            </a:pPr>
            <a:endParaRPr lang="en-US" sz="800" dirty="0">
              <a:solidFill>
                <a:prstClr val="black"/>
              </a:solidFill>
              <a:latin typeface="Arial" panose="020B0604020202020204" pitchFamily="34" charset="0"/>
              <a:ea typeface="+mj-ea"/>
              <a:cs typeface="Arial" panose="020B0604020202020204" pitchFamily="34" charset="0"/>
            </a:endParaRPr>
          </a:p>
          <a:p>
            <a:pPr>
              <a:lnSpc>
                <a:spcPct val="120000"/>
              </a:lnSpc>
            </a:pPr>
            <a:r>
              <a:rPr lang="en-US" sz="1800" b="1" dirty="0">
                <a:solidFill>
                  <a:prstClr val="black"/>
                </a:solidFill>
                <a:latin typeface="Arial" panose="020B0604020202020204" pitchFamily="34" charset="0"/>
                <a:ea typeface="+mj-ea"/>
                <a:cs typeface="Arial" panose="020B0604020202020204" pitchFamily="34" charset="0"/>
              </a:rPr>
              <a:t>With current pathways toward DEMO, the anticipated MTBF is hours/days (required is years), and MTTR is 3-4 months (required is days), and availability is very low &lt; 5%</a:t>
            </a:r>
            <a:endParaRPr lang="en-US" sz="1600" b="1" dirty="0">
              <a:solidFill>
                <a:prstClr val="black"/>
              </a:solidFill>
              <a:latin typeface="Arial" panose="020B0604020202020204" pitchFamily="34" charset="0"/>
              <a:ea typeface="+mj-ea"/>
              <a:cs typeface="Arial" panose="020B0604020202020204" pitchFamily="34" charset="0"/>
            </a:endParaRPr>
          </a:p>
          <a:p>
            <a:pPr marL="300038" lvl="1" indent="0">
              <a:lnSpc>
                <a:spcPct val="120000"/>
              </a:lnSpc>
              <a:buNone/>
            </a:pPr>
            <a:r>
              <a:rPr lang="en-US" sz="1400" dirty="0">
                <a:solidFill>
                  <a:prstClr val="black"/>
                </a:solidFill>
                <a:latin typeface="Arial" panose="020B0604020202020204" pitchFamily="34" charset="0"/>
                <a:ea typeface="+mj-ea"/>
                <a:cs typeface="Arial" panose="020B0604020202020204" pitchFamily="34" charset="0"/>
              </a:rPr>
              <a:t>Fundamental Reasons: Complexity of configuration of current confinement concepts, necessity of locating Blanket/FW/Divertor inside the vacuum vessel  </a:t>
            </a:r>
            <a:endParaRPr lang="en-US" sz="1400" dirty="0" smtClean="0">
              <a:solidFill>
                <a:prstClr val="black"/>
              </a:solidFill>
              <a:latin typeface="Arial" panose="020B0604020202020204" pitchFamily="34" charset="0"/>
              <a:ea typeface="+mj-ea"/>
              <a:cs typeface="Arial" panose="020B0604020202020204" pitchFamily="34" charset="0"/>
            </a:endParaRPr>
          </a:p>
          <a:p>
            <a:pPr marL="300038" lvl="1" indent="0">
              <a:lnSpc>
                <a:spcPct val="120000"/>
              </a:lnSpc>
              <a:buNone/>
            </a:pPr>
            <a:endParaRPr lang="en-US" sz="700" dirty="0">
              <a:solidFill>
                <a:prstClr val="black"/>
              </a:solidFill>
              <a:latin typeface="Arial" panose="020B0604020202020204" pitchFamily="34" charset="0"/>
              <a:ea typeface="+mj-ea"/>
              <a:cs typeface="Arial" panose="020B0604020202020204" pitchFamily="34" charset="0"/>
            </a:endParaRPr>
          </a:p>
          <a:p>
            <a:pPr>
              <a:lnSpc>
                <a:spcPct val="120000"/>
              </a:lnSpc>
            </a:pPr>
            <a:r>
              <a:rPr lang="en-US" sz="1800" b="1" dirty="0">
                <a:solidFill>
                  <a:prstClr val="black"/>
                </a:solidFill>
                <a:latin typeface="Arial" panose="020B0604020202020204" pitchFamily="34" charset="0"/>
                <a:ea typeface="+mj-ea"/>
                <a:cs typeface="Arial" panose="020B0604020202020204" pitchFamily="34" charset="0"/>
              </a:rPr>
              <a:t>We don’t have a credible pathway yet to achieve the needed high power density </a:t>
            </a:r>
          </a:p>
          <a:p>
            <a:pPr marL="300038" lvl="1" indent="0">
              <a:lnSpc>
                <a:spcPct val="120000"/>
              </a:lnSpc>
              <a:buNone/>
            </a:pPr>
            <a:r>
              <a:rPr lang="en-US" sz="1400" dirty="0">
                <a:solidFill>
                  <a:prstClr val="black"/>
                </a:solidFill>
                <a:latin typeface="Arial" panose="020B0604020202020204" pitchFamily="34" charset="0"/>
                <a:ea typeface="+mj-ea"/>
                <a:cs typeface="Arial" panose="020B0604020202020204" pitchFamily="34" charset="0"/>
              </a:rPr>
              <a:t>Reasons: 1- estimates of achievable </a:t>
            </a:r>
            <a:r>
              <a:rPr lang="en-US" altLang="en-US" sz="1400" dirty="0">
                <a:latin typeface="Arial" panose="020B0604020202020204" pitchFamily="34" charset="0"/>
                <a:cs typeface="Arial" panose="020B0604020202020204" pitchFamily="34" charset="0"/>
                <a:sym typeface="Symbol" panose="05050102010706020507" pitchFamily="18" charset="2"/>
              </a:rPr>
              <a:t></a:t>
            </a:r>
            <a:r>
              <a:rPr lang="en-US" altLang="en-US" sz="1400" dirty="0">
                <a:latin typeface="Arial" panose="020B0604020202020204" pitchFamily="34" charset="0"/>
                <a:cs typeface="Arial" panose="020B0604020202020204" pitchFamily="34" charset="0"/>
              </a:rPr>
              <a:t> of ~ 2% in </a:t>
            </a:r>
            <a:r>
              <a:rPr lang="en-US" altLang="en-US" sz="1400" dirty="0" smtClean="0">
                <a:latin typeface="Arial" panose="020B0604020202020204" pitchFamily="34" charset="0"/>
                <a:cs typeface="Arial" panose="020B0604020202020204" pitchFamily="34" charset="0"/>
              </a:rPr>
              <a:t>ITER and DEMO is </a:t>
            </a:r>
            <a:r>
              <a:rPr lang="en-US" altLang="en-US" sz="1400" dirty="0">
                <a:latin typeface="Arial" panose="020B0604020202020204" pitchFamily="34" charset="0"/>
                <a:cs typeface="Arial" panose="020B0604020202020204" pitchFamily="34" charset="0"/>
              </a:rPr>
              <a:t>much lower than the 10% estimated in the 1980’s, 2-Limitations on power handling capabilities of Current FW/Blanket/Divertor concepts </a:t>
            </a:r>
          </a:p>
          <a:p>
            <a:pPr marL="300038" lvl="1" indent="0">
              <a:lnSpc>
                <a:spcPct val="120000"/>
              </a:lnSpc>
              <a:buNone/>
            </a:pPr>
            <a:endParaRPr lang="en-US" sz="300" dirty="0">
              <a:solidFill>
                <a:prstClr val="black"/>
              </a:solidFill>
              <a:latin typeface="Arial" panose="020B0604020202020204" pitchFamily="34" charset="0"/>
              <a:ea typeface="+mj-ea"/>
              <a:cs typeface="Arial" panose="020B0604020202020204" pitchFamily="34" charset="0"/>
            </a:endParaRPr>
          </a:p>
          <a:p>
            <a:pPr>
              <a:lnSpc>
                <a:spcPct val="120000"/>
              </a:lnSpc>
            </a:pPr>
            <a:r>
              <a:rPr lang="en-US" sz="1800" b="1" dirty="0">
                <a:solidFill>
                  <a:prstClr val="black"/>
                </a:solidFill>
                <a:latin typeface="Arial" panose="020B0604020202020204" pitchFamily="34" charset="0"/>
                <a:ea typeface="+mj-ea"/>
                <a:cs typeface="Arial" panose="020B0604020202020204" pitchFamily="34" charset="0"/>
              </a:rPr>
              <a:t>The Need for High-Temperature Structural Material was realized early. But, after 40 years, the only viable structural material that fusion has now (</a:t>
            </a:r>
            <a:r>
              <a:rPr lang="en-US" sz="1800" b="1" dirty="0" err="1">
                <a:solidFill>
                  <a:prstClr val="black"/>
                </a:solidFill>
                <a:latin typeface="Arial" panose="020B0604020202020204" pitchFamily="34" charset="0"/>
                <a:ea typeface="+mj-ea"/>
                <a:cs typeface="Arial" panose="020B0604020202020204" pitchFamily="34" charset="0"/>
              </a:rPr>
              <a:t>ferritic</a:t>
            </a:r>
            <a:r>
              <a:rPr lang="en-US" sz="1800" b="1" dirty="0">
                <a:solidFill>
                  <a:prstClr val="black"/>
                </a:solidFill>
                <a:latin typeface="Arial" panose="020B0604020202020204" pitchFamily="34" charset="0"/>
                <a:ea typeface="+mj-ea"/>
                <a:cs typeface="Arial" panose="020B0604020202020204" pitchFamily="34" charset="0"/>
              </a:rPr>
              <a:t> steel) is limited to &lt; 550 C and is very EXPENSIVE!! </a:t>
            </a:r>
            <a:br>
              <a:rPr lang="en-US" sz="1800" b="1" dirty="0">
                <a:solidFill>
                  <a:prstClr val="black"/>
                </a:solidFill>
                <a:latin typeface="Arial" panose="020B0604020202020204" pitchFamily="34" charset="0"/>
                <a:ea typeface="+mj-ea"/>
                <a:cs typeface="Arial" panose="020B0604020202020204" pitchFamily="34" charset="0"/>
              </a:rPr>
            </a:br>
            <a:endParaRPr lang="en-US" sz="18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3124200" y="6518001"/>
            <a:ext cx="2895600" cy="365125"/>
          </a:xfrm>
        </p:spPr>
        <p:txBody>
          <a:bodyPr/>
          <a:lstStyle/>
          <a:p>
            <a:pPr lvl="0"/>
            <a:r>
              <a:rPr lang="pt-BR" b="1" dirty="0">
                <a:solidFill>
                  <a:prstClr val="black">
                    <a:tint val="75000"/>
                  </a:prstClr>
                </a:solidFill>
              </a:rPr>
              <a:t>M. Abdou FPA Dec 2020</a:t>
            </a:r>
            <a:endParaRPr lang="en-US" b="1" dirty="0">
              <a:solidFill>
                <a:prstClr val="black">
                  <a:tint val="75000"/>
                </a:prstClr>
              </a:solidFill>
            </a:endParaRPr>
          </a:p>
          <a:p>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933457" y="6475620"/>
            <a:ext cx="2133600" cy="365125"/>
          </a:xfrm>
        </p:spPr>
        <p:txBody>
          <a:bodyPr/>
          <a:lstStyle/>
          <a:p>
            <a:fld id="{885F627C-DAE2-451D-9ABE-ADFBB9CA1B55}" type="slidenum">
              <a:rPr lang="en-US" smtClean="0">
                <a:latin typeface="Arial" panose="020B0604020202020204" pitchFamily="34" charset="0"/>
                <a:cs typeface="Arial" panose="020B0604020202020204" pitchFamily="34" charset="0"/>
              </a:rPr>
              <a:p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408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978" y="337004"/>
            <a:ext cx="8229600" cy="361856"/>
          </a:xfrm>
        </p:spPr>
        <p:txBody>
          <a:bodyPr>
            <a:normAutofit fontScale="90000"/>
          </a:bodyPr>
          <a:lstStyle/>
          <a:p>
            <a:r>
              <a:rPr lang="en-US" sz="3000" b="1" dirty="0">
                <a:solidFill>
                  <a:prstClr val="black"/>
                </a:solidFill>
                <a:latin typeface="Arial" panose="020B0604020202020204" pitchFamily="34" charset="0"/>
                <a:cs typeface="Arial" panose="020B0604020202020204" pitchFamily="34" charset="0"/>
              </a:rPr>
              <a:t>Some key points from ISFNT Keynote </a:t>
            </a:r>
            <a:r>
              <a:rPr lang="en-US" sz="1800" b="1" dirty="0">
                <a:solidFill>
                  <a:prstClr val="black"/>
                </a:solidFill>
                <a:latin typeface="Arial" panose="020B0604020202020204" pitchFamily="34" charset="0"/>
                <a:cs typeface="Arial" panose="020B0604020202020204" pitchFamily="34" charset="0"/>
              </a:rPr>
              <a:t>(cont’d)</a:t>
            </a:r>
            <a:endParaRPr lang="en-US" sz="1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3978" y="1022884"/>
                <a:ext cx="8499674" cy="5492266"/>
              </a:xfrm>
            </p:spPr>
            <p:txBody>
              <a:bodyPr>
                <a:noAutofit/>
              </a:bodyPr>
              <a:lstStyle/>
              <a:p>
                <a:pPr marL="0" lvl="0" indent="0" defTabSz="914400">
                  <a:lnSpc>
                    <a:spcPct val="120000"/>
                  </a:lnSpc>
                  <a:spcBef>
                    <a:spcPts val="0"/>
                  </a:spcBef>
                  <a:buNone/>
                  <a:defRPr/>
                </a:pPr>
                <a:r>
                  <a:rPr lang="en-US" sz="1800" dirty="0">
                    <a:solidFill>
                      <a:srgbClr val="FF0000"/>
                    </a:solidFill>
                    <a:latin typeface="Arial" panose="020B0604020202020204" pitchFamily="34" charset="0"/>
                    <a:cs typeface="Arial" panose="020B0604020202020204" pitchFamily="34" charset="0"/>
                  </a:rPr>
                  <a:t>FNST multiple effect phenomena cannot be synthesized from “separate effects.”</a:t>
                </a:r>
                <a:endParaRPr lang="en-US" sz="1800" dirty="0">
                  <a:latin typeface="Arial" panose="020B0604020202020204" pitchFamily="34" charset="0"/>
                  <a:cs typeface="Arial" panose="020B0604020202020204" pitchFamily="34" charset="0"/>
                </a:endParaRPr>
              </a:p>
              <a:p>
                <a:pPr>
                  <a:lnSpc>
                    <a:spcPct val="120000"/>
                  </a:lnSpc>
                </a:pPr>
                <a:r>
                  <a:rPr lang="en-US" sz="1600" dirty="0">
                    <a:latin typeface="Arial" panose="020B0604020202020204" pitchFamily="34" charset="0"/>
                    <a:cs typeface="Arial" panose="020B0604020202020204" pitchFamily="34" charset="0"/>
                  </a:rPr>
                  <a:t>UCLA </a:t>
                </a:r>
                <a:r>
                  <a:rPr lang="en-US" sz="1600" dirty="0" smtClean="0">
                    <a:latin typeface="Arial" panose="020B0604020202020204" pitchFamily="34" charset="0"/>
                    <a:cs typeface="Arial" panose="020B0604020202020204" pitchFamily="34" charset="0"/>
                  </a:rPr>
                  <a:t>simulations </a:t>
                </a:r>
                <a:r>
                  <a:rPr lang="en-US" sz="1600" dirty="0">
                    <a:latin typeface="Arial" panose="020B0604020202020204" pitchFamily="34" charset="0"/>
                    <a:cs typeface="Arial" panose="020B0604020202020204" pitchFamily="34" charset="0"/>
                  </a:rPr>
                  <a:t>show that </a:t>
                </a:r>
                <a:r>
                  <a:rPr lang="en-US" sz="1600" dirty="0">
                    <a:solidFill>
                      <a:prstClr val="black"/>
                    </a:solidFill>
                    <a:latin typeface="Arial" panose="020B0604020202020204" pitchFamily="34" charset="0"/>
                    <a:ea typeface="+mj-ea"/>
                    <a:cs typeface="Arial" panose="020B0604020202020204" pitchFamily="34" charset="0"/>
                  </a:rPr>
                  <a:t>Spatial gradients in nuclear heating &amp; temperature in LM blanket combined with </a:t>
                </a:r>
                <a14:m>
                  <m:oMath xmlns:m="http://schemas.openxmlformats.org/officeDocument/2006/math">
                    <m:acc>
                      <m:accPr>
                        <m:chr m:val="⃗"/>
                        <m:ctrlPr>
                          <a:rPr lang="en-US" sz="1600" i="1">
                            <a:solidFill>
                              <a:prstClr val="black"/>
                            </a:solidFill>
                            <a:latin typeface="Cambria Math" panose="02040503050406030204" pitchFamily="18" charset="0"/>
                            <a:ea typeface="+mj-ea"/>
                            <a:cs typeface="Arial"/>
                          </a:rPr>
                        </m:ctrlPr>
                      </m:accPr>
                      <m:e>
                        <m:r>
                          <a:rPr lang="en-US" sz="1600" b="1" i="1">
                            <a:solidFill>
                              <a:prstClr val="black"/>
                            </a:solidFill>
                            <a:latin typeface="Cambria Math" panose="02040503050406030204" pitchFamily="18" charset="0"/>
                            <a:ea typeface="+mj-ea"/>
                            <a:cs typeface="Arial"/>
                          </a:rPr>
                          <m:t>𝒈</m:t>
                        </m:r>
                      </m:e>
                    </m:acc>
                  </m:oMath>
                </a14:m>
                <a:r>
                  <a:rPr lang="en-US" sz="1600" dirty="0">
                    <a:solidFill>
                      <a:prstClr val="black"/>
                    </a:solidFill>
                    <a:latin typeface="Arial" panose="020B0604020202020204" pitchFamily="34" charset="0"/>
                    <a:ea typeface="+mj-ea"/>
                    <a:cs typeface="Arial" panose="020B0604020202020204" pitchFamily="34" charset="0"/>
                  </a:rPr>
                  <a:t> and </a:t>
                </a:r>
                <a14:m>
                  <m:oMath xmlns:m="http://schemas.openxmlformats.org/officeDocument/2006/math">
                    <m:acc>
                      <m:accPr>
                        <m:chr m:val="⃗"/>
                        <m:ctrlPr>
                          <a:rPr lang="en-US" sz="1600" i="1" dirty="0">
                            <a:solidFill>
                              <a:prstClr val="black"/>
                            </a:solidFill>
                            <a:latin typeface="Cambria Math" panose="02040503050406030204" pitchFamily="18" charset="0"/>
                            <a:ea typeface="+mj-ea"/>
                            <a:cs typeface="Arial"/>
                          </a:rPr>
                        </m:ctrlPr>
                      </m:accPr>
                      <m:e>
                        <m:r>
                          <a:rPr lang="en-US" sz="1600" b="1" i="1" dirty="0">
                            <a:solidFill>
                              <a:prstClr val="black"/>
                            </a:solidFill>
                            <a:latin typeface="Cambria Math" panose="02040503050406030204" pitchFamily="18" charset="0"/>
                            <a:ea typeface="+mj-ea"/>
                            <a:cs typeface="Arial"/>
                          </a:rPr>
                          <m:t>𝑩</m:t>
                        </m:r>
                      </m:e>
                    </m:acc>
                  </m:oMath>
                </a14:m>
                <a:r>
                  <a:rPr lang="en-US" sz="1600" dirty="0">
                    <a:solidFill>
                      <a:prstClr val="black"/>
                    </a:solidFill>
                    <a:latin typeface="Arial" panose="020B0604020202020204" pitchFamily="34" charset="0"/>
                    <a:ea typeface="+mj-ea"/>
                    <a:cs typeface="Arial" panose="020B0604020202020204" pitchFamily="34" charset="0"/>
                  </a:rPr>
                  <a:t> lead to New Phenomena that fundamentally alter our understanding of the MHD </a:t>
                </a:r>
                <a:r>
                  <a:rPr lang="en-US" sz="1600" dirty="0" err="1">
                    <a:solidFill>
                      <a:prstClr val="black"/>
                    </a:solidFill>
                    <a:latin typeface="Arial" panose="020B0604020202020204" pitchFamily="34" charset="0"/>
                    <a:ea typeface="+mj-ea"/>
                    <a:cs typeface="Arial" panose="020B0604020202020204" pitchFamily="34" charset="0"/>
                  </a:rPr>
                  <a:t>Thermofluid</a:t>
                </a:r>
                <a:r>
                  <a:rPr lang="en-US" sz="1600" dirty="0">
                    <a:solidFill>
                      <a:prstClr val="black"/>
                    </a:solidFill>
                    <a:latin typeface="Arial" panose="020B0604020202020204" pitchFamily="34" charset="0"/>
                    <a:ea typeface="+mj-ea"/>
                    <a:cs typeface="Arial" panose="020B0604020202020204" pitchFamily="34" charset="0"/>
                  </a:rPr>
                  <a:t> behavior, Tritium </a:t>
                </a:r>
                <a:r>
                  <a:rPr lang="en-US" sz="1600" dirty="0" smtClean="0">
                    <a:solidFill>
                      <a:prstClr val="black"/>
                    </a:solidFill>
                    <a:latin typeface="Arial" panose="020B0604020202020204" pitchFamily="34" charset="0"/>
                    <a:ea typeface="+mj-ea"/>
                    <a:cs typeface="Arial" panose="020B0604020202020204" pitchFamily="34" charset="0"/>
                  </a:rPr>
                  <a:t>Transport, </a:t>
                </a:r>
                <a:r>
                  <a:rPr lang="en-US" sz="1600" dirty="0">
                    <a:solidFill>
                      <a:prstClr val="black"/>
                    </a:solidFill>
                    <a:latin typeface="Arial" panose="020B0604020202020204" pitchFamily="34" charset="0"/>
                    <a:ea typeface="+mj-ea"/>
                    <a:cs typeface="Arial" panose="020B0604020202020204" pitchFamily="34" charset="0"/>
                  </a:rPr>
                  <a:t>and Materials Interactions in the blanket in the fusion nuclear environment.</a:t>
                </a:r>
              </a:p>
              <a:p>
                <a:pPr marL="585788" lvl="1" indent="-285750">
                  <a:lnSpc>
                    <a:spcPct val="120000"/>
                  </a:lnSpc>
                  <a:buFont typeface="Wingdings" panose="05000000000000000000" pitchFamily="2" charset="2"/>
                  <a:buChar char="Ø"/>
                </a:pPr>
                <a:r>
                  <a:rPr lang="en-US" sz="1600" dirty="0">
                    <a:solidFill>
                      <a:prstClr val="black"/>
                    </a:solidFill>
                    <a:latin typeface="Arial" panose="020B0604020202020204" pitchFamily="34" charset="0"/>
                    <a:ea typeface="+mj-ea"/>
                    <a:cs typeface="Arial" panose="020B0604020202020204" pitchFamily="34" charset="0"/>
                  </a:rPr>
                  <a:t>Experiments on MaPLE-U at UCLA confirmed this discovery</a:t>
                </a:r>
              </a:p>
              <a:p>
                <a:pPr marL="585788" lvl="1" indent="-285750">
                  <a:lnSpc>
                    <a:spcPct val="120000"/>
                  </a:lnSpc>
                  <a:buFont typeface="Wingdings" panose="05000000000000000000" pitchFamily="2" charset="2"/>
                  <a:buChar char="Ø"/>
                </a:pPr>
                <a:r>
                  <a:rPr lang="en-US" sz="1600" dirty="0">
                    <a:solidFill>
                      <a:prstClr val="black"/>
                    </a:solidFill>
                    <a:latin typeface="Arial" panose="020B0604020202020204" pitchFamily="34" charset="0"/>
                    <a:ea typeface="+mj-ea"/>
                    <a:cs typeface="Arial" panose="020B0604020202020204" pitchFamily="34" charset="0"/>
                  </a:rPr>
                  <a:t>Results from “separate </a:t>
                </a:r>
                <a:r>
                  <a:rPr lang="en-US" sz="1600" dirty="0" smtClean="0">
                    <a:solidFill>
                      <a:prstClr val="black"/>
                    </a:solidFill>
                    <a:latin typeface="Arial" panose="020B0604020202020204" pitchFamily="34" charset="0"/>
                    <a:ea typeface="+mj-ea"/>
                    <a:cs typeface="Arial" panose="020B0604020202020204" pitchFamily="34" charset="0"/>
                  </a:rPr>
                  <a:t>effects” </a:t>
                </a:r>
                <a:r>
                  <a:rPr lang="en-US" sz="1600" dirty="0">
                    <a:solidFill>
                      <a:prstClr val="black"/>
                    </a:solidFill>
                    <a:latin typeface="Arial" panose="020B0604020202020204" pitchFamily="34" charset="0"/>
                    <a:ea typeface="+mj-ea"/>
                    <a:cs typeface="Arial" panose="020B0604020202020204" pitchFamily="34" charset="0"/>
                  </a:rPr>
                  <a:t>over the past 30 years are </a:t>
                </a:r>
                <a:r>
                  <a:rPr lang="en-US" sz="1600" dirty="0" smtClean="0">
                    <a:solidFill>
                      <a:prstClr val="black"/>
                    </a:solidFill>
                    <a:latin typeface="Arial" panose="020B0604020202020204" pitchFamily="34" charset="0"/>
                    <a:ea typeface="+mj-ea"/>
                    <a:cs typeface="Arial" panose="020B0604020202020204" pitchFamily="34" charset="0"/>
                  </a:rPr>
                  <a:t>misleading</a:t>
                </a:r>
                <a:endParaRPr lang="en-US" sz="1600" dirty="0">
                  <a:solidFill>
                    <a:prstClr val="black"/>
                  </a:solidFill>
                  <a:latin typeface="Arial" panose="020B0604020202020204" pitchFamily="34" charset="0"/>
                  <a:ea typeface="+mj-ea"/>
                  <a:cs typeface="Arial" panose="020B0604020202020204" pitchFamily="34" charset="0"/>
                </a:endParaRPr>
              </a:p>
              <a:p>
                <a:pPr marL="585788" lvl="1" indent="-285750">
                  <a:lnSpc>
                    <a:spcPct val="120000"/>
                  </a:lnSpc>
                  <a:buFont typeface="Wingdings" panose="05000000000000000000" pitchFamily="2" charset="2"/>
                  <a:buChar char="Ø"/>
                </a:pPr>
                <a:r>
                  <a:rPr lang="en-US" sz="1600" dirty="0">
                    <a:solidFill>
                      <a:prstClr val="black"/>
                    </a:solidFill>
                    <a:latin typeface="Arial" panose="020B0604020202020204" pitchFamily="34" charset="0"/>
                    <a:ea typeface="+mj-ea"/>
                    <a:cs typeface="Arial" panose="020B0604020202020204" pitchFamily="34" charset="0"/>
                  </a:rPr>
                  <a:t>Multiple effects </a:t>
                </a:r>
                <a:r>
                  <a:rPr lang="en-US" sz="1600" dirty="0" smtClean="0">
                    <a:solidFill>
                      <a:prstClr val="black"/>
                    </a:solidFill>
                    <a:latin typeface="Arial" panose="020B0604020202020204" pitchFamily="34" charset="0"/>
                    <a:ea typeface="+mj-ea"/>
                    <a:cs typeface="Arial" panose="020B0604020202020204" pitchFamily="34" charset="0"/>
                  </a:rPr>
                  <a:t>facilities &amp; </a:t>
                </a:r>
                <a:r>
                  <a:rPr lang="en-US" sz="1600" dirty="0">
                    <a:solidFill>
                      <a:prstClr val="black"/>
                    </a:solidFill>
                    <a:latin typeface="Arial" panose="020B0604020202020204" pitchFamily="34" charset="0"/>
                    <a:ea typeface="+mj-ea"/>
                    <a:cs typeface="Arial" panose="020B0604020202020204" pitchFamily="34" charset="0"/>
                  </a:rPr>
                  <a:t>experiments are expensive, but are necessary for FNST to make progress </a:t>
                </a:r>
                <a:endParaRPr lang="en-US" sz="1600" dirty="0" smtClean="0">
                  <a:solidFill>
                    <a:prstClr val="black"/>
                  </a:solidFill>
                  <a:latin typeface="Arial" panose="020B0604020202020204" pitchFamily="34" charset="0"/>
                  <a:ea typeface="+mj-ea"/>
                  <a:cs typeface="Arial" panose="020B0604020202020204" pitchFamily="34" charset="0"/>
                </a:endParaRPr>
              </a:p>
              <a:p>
                <a:pPr marL="300038" lvl="1" indent="0">
                  <a:lnSpc>
                    <a:spcPct val="120000"/>
                  </a:lnSpc>
                  <a:buNone/>
                </a:pPr>
                <a:endParaRPr lang="en-US" sz="1600" dirty="0">
                  <a:solidFill>
                    <a:prstClr val="black"/>
                  </a:solidFill>
                  <a:latin typeface="Arial" panose="020B0604020202020204" pitchFamily="34" charset="0"/>
                  <a:ea typeface="+mj-ea"/>
                  <a:cs typeface="Arial" panose="020B0604020202020204" pitchFamily="34" charset="0"/>
                </a:endParaRPr>
              </a:p>
              <a:p>
                <a:pPr>
                  <a:lnSpc>
                    <a:spcPct val="120000"/>
                  </a:lnSpc>
                </a:pPr>
                <a:r>
                  <a:rPr lang="en-US" sz="1800" dirty="0">
                    <a:solidFill>
                      <a:srgbClr val="C00000"/>
                    </a:solidFill>
                    <a:latin typeface="Arial" panose="020B0604020202020204" pitchFamily="34" charset="0"/>
                    <a:ea typeface="+mj-ea"/>
                    <a:cs typeface="Arial" panose="020B0604020202020204" pitchFamily="34" charset="0"/>
                  </a:rPr>
                  <a:t>In Fusion, a serious mistake gets repeated. We tend to be too ambitious in paper studies for DEMO (and Power reactors). We make many assumptions without key data from realistic simulations and experiments in </a:t>
                </a:r>
                <a:r>
                  <a:rPr lang="en-US" sz="1800" dirty="0" smtClean="0">
                    <a:solidFill>
                      <a:srgbClr val="C00000"/>
                    </a:solidFill>
                    <a:latin typeface="Arial" panose="020B0604020202020204" pitchFamily="34" charset="0"/>
                    <a:ea typeface="+mj-ea"/>
                    <a:cs typeface="Arial" panose="020B0604020202020204" pitchFamily="34" charset="0"/>
                  </a:rPr>
                  <a:t>the relevant </a:t>
                </a:r>
                <a:r>
                  <a:rPr lang="en-US" sz="1800" dirty="0">
                    <a:solidFill>
                      <a:srgbClr val="C00000"/>
                    </a:solidFill>
                    <a:latin typeface="Arial" panose="020B0604020202020204" pitchFamily="34" charset="0"/>
                    <a:ea typeface="+mj-ea"/>
                    <a:cs typeface="Arial" panose="020B0604020202020204" pitchFamily="34" charset="0"/>
                  </a:rPr>
                  <a:t>environment. The result is that we cannot build them and fusion is taking very </a:t>
                </a:r>
                <a:r>
                  <a:rPr lang="en-US" sz="1800" dirty="0" smtClean="0">
                    <a:solidFill>
                      <a:srgbClr val="C00000"/>
                    </a:solidFill>
                    <a:latin typeface="Arial" panose="020B0604020202020204" pitchFamily="34" charset="0"/>
                    <a:ea typeface="+mj-ea"/>
                    <a:cs typeface="Arial" panose="020B0604020202020204" pitchFamily="34" charset="0"/>
                  </a:rPr>
                  <a:t>long.</a:t>
                </a:r>
                <a:endParaRPr lang="en-US" sz="1600" dirty="0">
                  <a:solidFill>
                    <a:srgbClr val="C00000"/>
                  </a:solidFill>
                  <a:latin typeface="Arial" panose="020B0604020202020204" pitchFamily="34" charset="0"/>
                  <a:ea typeface="+mj-ea"/>
                  <a:cs typeface="Arial" panose="020B0604020202020204" pitchFamily="34" charset="0"/>
                </a:endParaRPr>
              </a:p>
              <a:p>
                <a:pPr>
                  <a:lnSpc>
                    <a:spcPct val="120000"/>
                  </a:lnSpc>
                </a:pPr>
                <a:r>
                  <a:rPr lang="en-US" sz="1400" dirty="0">
                    <a:solidFill>
                      <a:prstClr val="black"/>
                    </a:solidFill>
                    <a:latin typeface="Arial" panose="020B0604020202020204" pitchFamily="34" charset="0"/>
                    <a:ea typeface="+mj-ea"/>
                    <a:cs typeface="Arial" panose="020B0604020202020204" pitchFamily="34" charset="0"/>
                  </a:rPr>
                  <a:t>Obvious example: We never built or tested blanket. Yet paper design and pathway studies continue to design and quote performance not based on </a:t>
                </a:r>
                <a:r>
                  <a:rPr lang="en-US" sz="1400" dirty="0" smtClean="0">
                    <a:solidFill>
                      <a:prstClr val="black"/>
                    </a:solidFill>
                    <a:latin typeface="Arial" panose="020B0604020202020204" pitchFamily="34" charset="0"/>
                    <a:ea typeface="+mj-ea"/>
                    <a:cs typeface="Arial" panose="020B0604020202020204" pitchFamily="34" charset="0"/>
                  </a:rPr>
                  <a:t>real </a:t>
                </a:r>
                <a:r>
                  <a:rPr lang="en-US" sz="1400" dirty="0">
                    <a:solidFill>
                      <a:prstClr val="black"/>
                    </a:solidFill>
                    <a:latin typeface="Arial" panose="020B0604020202020204" pitchFamily="34" charset="0"/>
                    <a:ea typeface="+mj-ea"/>
                    <a:cs typeface="Arial" panose="020B0604020202020204" pitchFamily="34" charset="0"/>
                  </a:rPr>
                  <a:t>relevant science/engineering data base.</a:t>
                </a:r>
              </a:p>
              <a:p>
                <a:pPr>
                  <a:lnSpc>
                    <a:spcPct val="120000"/>
                  </a:lnSpc>
                </a:pPr>
                <a:endParaRPr lang="en-US" sz="1600"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3978" y="1022884"/>
                <a:ext cx="8499674" cy="5492266"/>
              </a:xfrm>
              <a:blipFill>
                <a:blip r:embed="rId2"/>
                <a:stretch>
                  <a:fillRect l="-573" t="-111" b="-2442"/>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3070978" y="6414415"/>
            <a:ext cx="2895600" cy="365125"/>
          </a:xfrm>
        </p:spPr>
        <p:txBody>
          <a:bodyPr/>
          <a:lstStyle/>
          <a:p>
            <a:pPr lvl="0"/>
            <a:r>
              <a:rPr lang="pt-BR" b="1" dirty="0">
                <a:solidFill>
                  <a:prstClr val="black">
                    <a:tint val="75000"/>
                  </a:prstClr>
                </a:solidFill>
              </a:rPr>
              <a:t>M. Abdou FPA Dec 2020</a:t>
            </a:r>
            <a:endParaRPr lang="en-US" b="1" dirty="0">
              <a:solidFill>
                <a:prstClr val="black">
                  <a:tint val="75000"/>
                </a:prstClr>
              </a:solidFill>
            </a:endParaRPr>
          </a:p>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933457" y="6435864"/>
            <a:ext cx="2133600" cy="365125"/>
          </a:xfrm>
        </p:spPr>
        <p:txBody>
          <a:bodyPr/>
          <a:lstStyle/>
          <a:p>
            <a:fld id="{885F627C-DAE2-451D-9ABE-ADFBB9CA1B55}" type="slidenum">
              <a:rPr lang="en-US" smtClean="0"/>
              <a:pPr/>
              <a:t>6</a:t>
            </a:fld>
            <a:endParaRPr lang="en-US" dirty="0"/>
          </a:p>
        </p:txBody>
      </p:sp>
    </p:spTree>
    <p:extLst>
      <p:ext uri="{BB962C8B-B14F-4D97-AF65-F5344CB8AC3E}">
        <p14:creationId xmlns:p14="http://schemas.microsoft.com/office/powerpoint/2010/main" val="929626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782" y="379389"/>
            <a:ext cx="8229600" cy="361856"/>
          </a:xfrm>
        </p:spPr>
        <p:txBody>
          <a:bodyPr>
            <a:normAutofit fontScale="90000"/>
          </a:bodyPr>
          <a:lstStyle/>
          <a:p>
            <a:r>
              <a:rPr lang="en-US" sz="3000" b="1" dirty="0">
                <a:solidFill>
                  <a:prstClr val="black"/>
                </a:solidFill>
                <a:latin typeface="Arial" panose="020B0604020202020204" pitchFamily="34" charset="0"/>
                <a:cs typeface="Arial" panose="020B0604020202020204" pitchFamily="34" charset="0"/>
              </a:rPr>
              <a:t>Some key points from ISFNT Keynote </a:t>
            </a:r>
            <a:r>
              <a:rPr lang="en-US" sz="1800" b="1" dirty="0">
                <a:solidFill>
                  <a:prstClr val="black"/>
                </a:solidFill>
                <a:latin typeface="Arial" panose="020B0604020202020204" pitchFamily="34" charset="0"/>
                <a:cs typeface="Arial" panose="020B0604020202020204" pitchFamily="34" charset="0"/>
              </a:rPr>
              <a:t>(cont’d)</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2163" y="974919"/>
            <a:ext cx="8499674" cy="5492266"/>
          </a:xfrm>
        </p:spPr>
        <p:txBody>
          <a:bodyPr>
            <a:noAutofit/>
          </a:bodyPr>
          <a:lstStyle/>
          <a:p>
            <a:pPr marL="0" lvl="0" indent="0" defTabSz="914400">
              <a:lnSpc>
                <a:spcPct val="120000"/>
              </a:lnSpc>
              <a:spcBef>
                <a:spcPts val="0"/>
              </a:spcBef>
              <a:buNone/>
              <a:defRPr/>
            </a:pPr>
            <a:r>
              <a:rPr lang="en-US" sz="1600" dirty="0">
                <a:solidFill>
                  <a:srgbClr val="FF0000"/>
                </a:solidFill>
                <a:latin typeface="Arial" panose="020B0604020202020204" pitchFamily="34" charset="0"/>
                <a:cs typeface="Arial" panose="020B0604020202020204" pitchFamily="34" charset="0"/>
              </a:rPr>
              <a:t>The key facility that must be built </a:t>
            </a:r>
            <a:r>
              <a:rPr lang="en-US" sz="1600" dirty="0" smtClean="0">
                <a:solidFill>
                  <a:srgbClr val="FF0000"/>
                </a:solidFill>
                <a:latin typeface="Arial" panose="020B0604020202020204" pitchFamily="34" charset="0"/>
                <a:cs typeface="Arial" panose="020B0604020202020204" pitchFamily="34" charset="0"/>
              </a:rPr>
              <a:t>in the near-term is </a:t>
            </a:r>
            <a:r>
              <a:rPr lang="en-US" sz="1600" dirty="0">
                <a:solidFill>
                  <a:srgbClr val="FF0000"/>
                </a:solidFill>
                <a:latin typeface="Arial" panose="020B0604020202020204" pitchFamily="34" charset="0"/>
                <a:cs typeface="Arial" panose="020B0604020202020204" pitchFamily="34" charset="0"/>
              </a:rPr>
              <a:t>FNSF </a:t>
            </a:r>
          </a:p>
          <a:p>
            <a:pPr>
              <a:lnSpc>
                <a:spcPct val="120000"/>
              </a:lnSpc>
            </a:pPr>
            <a:r>
              <a:rPr lang="en-US" sz="1600" dirty="0">
                <a:solidFill>
                  <a:prstClr val="black"/>
                </a:solidFill>
                <a:latin typeface="Arial" panose="020B0604020202020204" pitchFamily="34" charset="0"/>
                <a:ea typeface="+mj-ea"/>
                <a:cs typeface="Arial" panose="020B0604020202020204" pitchFamily="34" charset="0"/>
              </a:rPr>
              <a:t>FNSF (or any name you call it) is a plasma-based facility to learn behavior of Blankets/FW/Divertor in the fusion nuclear environment, learn about multiple/synergistic-effects phenomena, quantify the potential to attain T self-sufficiency</a:t>
            </a:r>
            <a:r>
              <a:rPr lang="en-US" sz="1600" dirty="0" smtClean="0">
                <a:solidFill>
                  <a:prstClr val="black"/>
                </a:solidFill>
                <a:latin typeface="Arial" panose="020B0604020202020204" pitchFamily="34" charset="0"/>
                <a:ea typeface="+mj-ea"/>
                <a:cs typeface="Arial" panose="020B0604020202020204" pitchFamily="34" charset="0"/>
              </a:rPr>
              <a:t>, </a:t>
            </a:r>
            <a:r>
              <a:rPr lang="en-US" sz="1600" dirty="0">
                <a:solidFill>
                  <a:prstClr val="black"/>
                </a:solidFill>
                <a:latin typeface="Arial" panose="020B0604020202020204" pitchFamily="34" charset="0"/>
                <a:ea typeface="+mj-ea"/>
                <a:cs typeface="Arial" panose="020B0604020202020204" pitchFamily="34" charset="0"/>
              </a:rPr>
              <a:t>and understand failure modes, rates, effects (RAMI</a:t>
            </a:r>
            <a:r>
              <a:rPr lang="en-US" sz="1600" dirty="0" smtClean="0">
                <a:solidFill>
                  <a:prstClr val="black"/>
                </a:solidFill>
                <a:latin typeface="Arial" panose="020B0604020202020204" pitchFamily="34" charset="0"/>
                <a:ea typeface="+mj-ea"/>
                <a:cs typeface="Arial" panose="020B0604020202020204" pitchFamily="34" charset="0"/>
              </a:rPr>
              <a:t>). </a:t>
            </a:r>
            <a:r>
              <a:rPr lang="en-US" sz="1400" dirty="0" smtClean="0">
                <a:solidFill>
                  <a:prstClr val="black"/>
                </a:solidFill>
                <a:latin typeface="Arial" panose="020B0604020202020204" pitchFamily="34" charset="0"/>
                <a:ea typeface="+mj-ea"/>
                <a:cs typeface="Arial" panose="020B0604020202020204" pitchFamily="34" charset="0"/>
              </a:rPr>
              <a:t>(</a:t>
            </a:r>
            <a:r>
              <a:rPr lang="en-US" sz="1400" dirty="0">
                <a:solidFill>
                  <a:prstClr val="black"/>
                </a:solidFill>
                <a:latin typeface="Arial" panose="020B0604020202020204" pitchFamily="34" charset="0"/>
                <a:cs typeface="Arial" panose="020B0604020202020204" pitchFamily="34" charset="0"/>
              </a:rPr>
              <a:t>and possibly produce excess tritium to supply the Required Start up inventory for </a:t>
            </a:r>
            <a:r>
              <a:rPr lang="en-US" sz="1400" dirty="0" smtClean="0">
                <a:solidFill>
                  <a:prstClr val="black"/>
                </a:solidFill>
                <a:latin typeface="Arial" panose="020B0604020202020204" pitchFamily="34" charset="0"/>
                <a:cs typeface="Arial" panose="020B0604020202020204" pitchFamily="34" charset="0"/>
              </a:rPr>
              <a:t>DEMO)</a:t>
            </a:r>
            <a:endParaRPr lang="en-US" sz="1400" dirty="0">
              <a:solidFill>
                <a:prstClr val="black"/>
              </a:solidFill>
              <a:latin typeface="Arial" panose="020B0604020202020204" pitchFamily="34" charset="0"/>
              <a:ea typeface="+mj-ea"/>
              <a:cs typeface="Arial" panose="020B0604020202020204" pitchFamily="34" charset="0"/>
            </a:endParaRPr>
          </a:p>
          <a:p>
            <a:pPr>
              <a:lnSpc>
                <a:spcPct val="120000"/>
              </a:lnSpc>
            </a:pPr>
            <a:r>
              <a:rPr lang="en-US" sz="1600" dirty="0">
                <a:solidFill>
                  <a:prstClr val="black"/>
                </a:solidFill>
                <a:latin typeface="Arial" panose="020B0604020202020204" pitchFamily="34" charset="0"/>
                <a:ea typeface="+mj-ea"/>
                <a:cs typeface="Arial" panose="020B0604020202020204" pitchFamily="34" charset="0"/>
              </a:rPr>
              <a:t>The requirements for FNSF were defined in FINESSE (1983-85) and refined in IEA HVPNS (1994-96): 1-2 MW/m2 with 10-20 m2 test area at FW. Only inside the vacuum vessel </a:t>
            </a:r>
            <a:r>
              <a:rPr lang="en-US" sz="1400" dirty="0">
                <a:solidFill>
                  <a:prstClr val="black"/>
                </a:solidFill>
                <a:latin typeface="Arial" panose="020B0604020202020204" pitchFamily="34" charset="0"/>
                <a:ea typeface="+mj-ea"/>
                <a:cs typeface="Arial" panose="020B0604020202020204" pitchFamily="34" charset="0"/>
              </a:rPr>
              <a:t>(FW/Blanket/divertor modules) </a:t>
            </a:r>
            <a:r>
              <a:rPr lang="en-US" sz="1600" dirty="0">
                <a:solidFill>
                  <a:prstClr val="black"/>
                </a:solidFill>
                <a:latin typeface="Arial" panose="020B0604020202020204" pitchFamily="34" charset="0"/>
                <a:ea typeface="+mj-ea"/>
                <a:cs typeface="Arial" panose="020B0604020202020204" pitchFamily="34" charset="0"/>
              </a:rPr>
              <a:t>need to be prototypical. Plasma can be highly </a:t>
            </a:r>
            <a:r>
              <a:rPr lang="en-US" sz="1600" dirty="0" smtClean="0">
                <a:solidFill>
                  <a:prstClr val="black"/>
                </a:solidFill>
                <a:latin typeface="Arial" panose="020B0604020202020204" pitchFamily="34" charset="0"/>
                <a:ea typeface="+mj-ea"/>
                <a:cs typeface="Arial" panose="020B0604020202020204" pitchFamily="34" charset="0"/>
              </a:rPr>
              <a:t>driven </a:t>
            </a:r>
          </a:p>
          <a:p>
            <a:pPr marL="0" indent="0">
              <a:lnSpc>
                <a:spcPct val="120000"/>
              </a:lnSpc>
              <a:buNone/>
            </a:pPr>
            <a:endParaRPr lang="en-US" sz="1600" dirty="0">
              <a:solidFill>
                <a:prstClr val="black"/>
              </a:solidFill>
              <a:latin typeface="Arial" panose="020B0604020202020204" pitchFamily="34" charset="0"/>
              <a:ea typeface="+mj-ea"/>
              <a:cs typeface="Arial" panose="020B0604020202020204" pitchFamily="34" charset="0"/>
            </a:endParaRPr>
          </a:p>
          <a:p>
            <a:pPr>
              <a:lnSpc>
                <a:spcPct val="120000"/>
              </a:lnSpc>
            </a:pPr>
            <a:r>
              <a:rPr lang="en-US" sz="1600" dirty="0" smtClean="0">
                <a:solidFill>
                  <a:srgbClr val="C00000"/>
                </a:solidFill>
                <a:latin typeface="Arial" panose="020B0604020202020204" pitchFamily="34" charset="0"/>
                <a:ea typeface="+mj-ea"/>
                <a:cs typeface="Arial" panose="020B0604020202020204" pitchFamily="34" charset="0"/>
              </a:rPr>
              <a:t>We </a:t>
            </a:r>
            <a:r>
              <a:rPr lang="en-US" sz="1600" dirty="0">
                <a:solidFill>
                  <a:srgbClr val="C00000"/>
                </a:solidFill>
                <a:latin typeface="Arial" panose="020B0604020202020204" pitchFamily="34" charset="0"/>
                <a:ea typeface="+mj-ea"/>
                <a:cs typeface="Arial" panose="020B0604020202020204" pitchFamily="34" charset="0"/>
              </a:rPr>
              <a:t>need to build sequentially the facilities that we can realistically build and get real data to make progress. </a:t>
            </a:r>
            <a:r>
              <a:rPr lang="en-US" sz="1600" dirty="0" smtClean="0">
                <a:solidFill>
                  <a:srgbClr val="C00000"/>
                </a:solidFill>
                <a:latin typeface="Arial" panose="020B0604020202020204" pitchFamily="34" charset="0"/>
                <a:ea typeface="+mj-ea"/>
                <a:cs typeface="Arial" panose="020B0604020202020204" pitchFamily="34" charset="0"/>
              </a:rPr>
              <a:t>Defining </a:t>
            </a:r>
            <a:r>
              <a:rPr lang="en-US" sz="1600" dirty="0">
                <a:solidFill>
                  <a:srgbClr val="C00000"/>
                </a:solidFill>
                <a:latin typeface="Arial" panose="020B0604020202020204" pitchFamily="34" charset="0"/>
                <a:ea typeface="+mj-ea"/>
                <a:cs typeface="Arial" panose="020B0604020202020204" pitchFamily="34" charset="0"/>
              </a:rPr>
              <a:t>very ambitious facilities that look good on paper only delays fusion</a:t>
            </a:r>
          </a:p>
          <a:p>
            <a:pPr marL="0" indent="0">
              <a:lnSpc>
                <a:spcPct val="120000"/>
              </a:lnSpc>
              <a:buNone/>
            </a:pPr>
            <a:endParaRPr lang="en-US" sz="1050" dirty="0">
              <a:solidFill>
                <a:srgbClr val="C00000"/>
              </a:solidFill>
              <a:latin typeface="Arial" panose="020B0604020202020204" pitchFamily="34" charset="0"/>
              <a:ea typeface="+mj-ea"/>
              <a:cs typeface="Arial" panose="020B0604020202020204" pitchFamily="34" charset="0"/>
            </a:endParaRPr>
          </a:p>
          <a:p>
            <a:pPr>
              <a:lnSpc>
                <a:spcPct val="120000"/>
              </a:lnSpc>
              <a:buFont typeface="Wingdings" panose="05000000000000000000" pitchFamily="2" charset="2"/>
              <a:buChar char="Ø"/>
            </a:pPr>
            <a:r>
              <a:rPr lang="en-US" sz="1600" b="1" dirty="0">
                <a:solidFill>
                  <a:srgbClr val="C00000"/>
                </a:solidFill>
                <a:latin typeface="Arial" panose="020B0604020202020204" pitchFamily="34" charset="0"/>
                <a:ea typeface="+mj-ea"/>
                <a:cs typeface="Arial" panose="020B0604020202020204" pitchFamily="34" charset="0"/>
              </a:rPr>
              <a:t>Learn the lesson</a:t>
            </a:r>
            <a:r>
              <a:rPr lang="en-US" sz="1600" b="1" dirty="0">
                <a:solidFill>
                  <a:prstClr val="black"/>
                </a:solidFill>
                <a:latin typeface="Arial" panose="020B0604020202020204" pitchFamily="34" charset="0"/>
                <a:ea typeface="+mj-ea"/>
                <a:cs typeface="Arial" panose="020B0604020202020204" pitchFamily="34" charset="0"/>
              </a:rPr>
              <a:t>: ITER is being constructed with the first DT plasma scheduled </a:t>
            </a:r>
            <a:br>
              <a:rPr lang="en-US" sz="1600" b="1" dirty="0">
                <a:solidFill>
                  <a:prstClr val="black"/>
                </a:solidFill>
                <a:latin typeface="Arial" panose="020B0604020202020204" pitchFamily="34" charset="0"/>
                <a:ea typeface="+mj-ea"/>
                <a:cs typeface="Arial" panose="020B0604020202020204" pitchFamily="34" charset="0"/>
              </a:rPr>
            </a:br>
            <a:r>
              <a:rPr lang="en-US" sz="1600" b="1" dirty="0">
                <a:solidFill>
                  <a:prstClr val="black"/>
                </a:solidFill>
                <a:latin typeface="Arial" panose="020B0604020202020204" pitchFamily="34" charset="0"/>
                <a:ea typeface="+mj-ea"/>
                <a:cs typeface="Arial" panose="020B0604020202020204" pitchFamily="34" charset="0"/>
              </a:rPr>
              <a:t>for 2036 </a:t>
            </a:r>
            <a:r>
              <a:rPr lang="en-US" sz="1600" b="1" dirty="0" smtClean="0">
                <a:solidFill>
                  <a:prstClr val="black"/>
                </a:solidFill>
                <a:latin typeface="Arial" panose="020B0604020202020204" pitchFamily="34" charset="0"/>
                <a:ea typeface="+mj-ea"/>
                <a:cs typeface="Arial" panose="020B0604020202020204" pitchFamily="34" charset="0"/>
              </a:rPr>
              <a:t>– 57 </a:t>
            </a:r>
            <a:r>
              <a:rPr lang="en-US" sz="1600" b="1" dirty="0">
                <a:solidFill>
                  <a:prstClr val="black"/>
                </a:solidFill>
                <a:latin typeface="Arial" panose="020B0604020202020204" pitchFamily="34" charset="0"/>
                <a:ea typeface="+mj-ea"/>
                <a:cs typeface="Arial" panose="020B0604020202020204" pitchFamily="34" charset="0"/>
              </a:rPr>
              <a:t>years after the initiation of the design of an international burning plasma device.</a:t>
            </a:r>
          </a:p>
          <a:p>
            <a:pPr marL="0" indent="0">
              <a:lnSpc>
                <a:spcPct val="120000"/>
              </a:lnSpc>
              <a:buNone/>
            </a:pPr>
            <a:endParaRPr lang="en-US" sz="1600" b="1" dirty="0">
              <a:solidFill>
                <a:prstClr val="black"/>
              </a:solidFill>
              <a:latin typeface="Arial" panose="020B0604020202020204" pitchFamily="34" charset="0"/>
              <a:ea typeface="+mj-ea"/>
              <a:cs typeface="Arial" panose="020B0604020202020204" pitchFamily="34" charset="0"/>
            </a:endParaRPr>
          </a:p>
          <a:p>
            <a:pPr>
              <a:lnSpc>
                <a:spcPct val="120000"/>
              </a:lnSpc>
            </a:pPr>
            <a:endParaRPr lang="en-US" sz="16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lvl="0"/>
            <a:r>
              <a:rPr lang="pt-BR" b="1" dirty="0">
                <a:solidFill>
                  <a:prstClr val="black">
                    <a:tint val="75000"/>
                  </a:prstClr>
                </a:solidFill>
              </a:rPr>
              <a:t>M. Abdou FPA Dec </a:t>
            </a:r>
            <a:r>
              <a:rPr lang="pt-BR" b="1" dirty="0" smtClean="0">
                <a:solidFill>
                  <a:prstClr val="black">
                    <a:tint val="75000"/>
                  </a:prstClr>
                </a:solidFill>
              </a:rPr>
              <a:t>2020</a:t>
            </a:r>
            <a:endParaRPr lang="en-US" b="1"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5F627C-DAE2-451D-9ABE-ADFBB9CA1B55}" type="slidenum">
              <a:rPr lang="en-US" smtClean="0"/>
              <a:pPr/>
              <a:t>7</a:t>
            </a:fld>
            <a:endParaRPr lang="en-US" dirty="0"/>
          </a:p>
        </p:txBody>
      </p:sp>
    </p:spTree>
    <p:extLst>
      <p:ext uri="{BB962C8B-B14F-4D97-AF65-F5344CB8AC3E}">
        <p14:creationId xmlns:p14="http://schemas.microsoft.com/office/powerpoint/2010/main" val="1274314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smtClean="0">
                <a:solidFill>
                  <a:srgbClr val="0000FF"/>
                </a:solidFill>
                <a:latin typeface="Arial" panose="020B0604020202020204" pitchFamily="34" charset="0"/>
                <a:cs typeface="Arial" panose="020B0604020202020204" pitchFamily="34" charset="0"/>
              </a:rPr>
              <a:t>Ref 2 </a:t>
            </a:r>
            <a:r>
              <a:rPr lang="en-US" b="1" dirty="0" smtClean="0">
                <a:latin typeface="Arial" panose="020B0604020202020204" pitchFamily="34" charset="0"/>
                <a:cs typeface="Arial" panose="020B0604020202020204" pitchFamily="34" charset="0"/>
              </a:rPr>
              <a:t>Comprehensive </a:t>
            </a:r>
            <a:r>
              <a:rPr lang="en-US" b="1" dirty="0">
                <a:latin typeface="Arial" panose="020B0604020202020204" pitchFamily="34" charset="0"/>
                <a:cs typeface="Arial" panose="020B0604020202020204" pitchFamily="34" charset="0"/>
              </a:rPr>
              <a:t>Review Article just Published this week in J. of Nuclear Fusion </a:t>
            </a:r>
          </a:p>
        </p:txBody>
      </p:sp>
      <p:sp>
        <p:nvSpPr>
          <p:cNvPr id="3" name="Content Placeholder 2"/>
          <p:cNvSpPr>
            <a:spLocks noGrp="1"/>
          </p:cNvSpPr>
          <p:nvPr>
            <p:ph idx="1"/>
          </p:nvPr>
        </p:nvSpPr>
        <p:spPr/>
        <p:txBody>
          <a:bodyPr>
            <a:normAutofit lnSpcReduction="10000"/>
          </a:bodyPr>
          <a:lstStyle/>
          <a:p>
            <a:pPr marL="0" indent="0" algn="ctr">
              <a:buNone/>
            </a:pPr>
            <a:r>
              <a:rPr lang="en-US" dirty="0">
                <a:latin typeface="Arial" panose="020B0604020202020204" pitchFamily="34" charset="0"/>
                <a:cs typeface="Arial" panose="020B0604020202020204" pitchFamily="34" charset="0"/>
              </a:rPr>
              <a:t>Mohamed Abdou, Marco Riva, Alice Ying, Christian Day, Alberto Loarte, L.R. Baylor, Paul </a:t>
            </a:r>
            <a:r>
              <a:rPr lang="en-US" dirty="0" err="1">
                <a:latin typeface="Arial" panose="020B0604020202020204" pitchFamily="34" charset="0"/>
                <a:cs typeface="Arial" panose="020B0604020202020204" pitchFamily="34" charset="0"/>
              </a:rPr>
              <a:t>Humrickhouse</a:t>
            </a:r>
            <a:r>
              <a:rPr lang="en-US" dirty="0">
                <a:latin typeface="Arial" panose="020B0604020202020204" pitchFamily="34" charset="0"/>
                <a:cs typeface="Arial" panose="020B0604020202020204" pitchFamily="34" charset="0"/>
              </a:rPr>
              <a:t>, Thomas F. Fuerst and </a:t>
            </a:r>
            <a:r>
              <a:rPr lang="en-US" dirty="0" err="1">
                <a:latin typeface="Arial" panose="020B0604020202020204" pitchFamily="34" charset="0"/>
                <a:cs typeface="Arial" panose="020B0604020202020204" pitchFamily="34" charset="0"/>
              </a:rPr>
              <a:t>Seungyon</a:t>
            </a:r>
            <a:r>
              <a:rPr lang="en-US" dirty="0">
                <a:latin typeface="Arial" panose="020B0604020202020204" pitchFamily="34" charset="0"/>
                <a:cs typeface="Arial" panose="020B0604020202020204" pitchFamily="34" charset="0"/>
              </a:rPr>
              <a:t> Cho</a:t>
            </a:r>
          </a:p>
          <a:p>
            <a:pPr marL="0" indent="0" algn="ctr">
              <a:buNone/>
            </a:pPr>
            <a:r>
              <a:rPr lang="en-US" dirty="0">
                <a:latin typeface="Arial" panose="020B0604020202020204" pitchFamily="34" charset="0"/>
                <a:cs typeface="Arial" panose="020B0604020202020204" pitchFamily="34" charset="0"/>
              </a:rPr>
              <a:t> </a:t>
            </a:r>
          </a:p>
          <a:p>
            <a:pPr marL="0" indent="0" algn="ctr">
              <a:buNone/>
            </a:pPr>
            <a:r>
              <a:rPr lang="en-US" dirty="0">
                <a:latin typeface="Arial" panose="020B0604020202020204" pitchFamily="34" charset="0"/>
                <a:cs typeface="Arial" panose="020B0604020202020204" pitchFamily="34" charset="0"/>
              </a:rPr>
              <a:t>“</a:t>
            </a:r>
            <a:r>
              <a:rPr lang="en-US" b="1" dirty="0">
                <a:solidFill>
                  <a:srgbClr val="0000FF"/>
                </a:solidFill>
                <a:latin typeface="Arial" panose="020B0604020202020204" pitchFamily="34" charset="0"/>
                <a:cs typeface="Arial" panose="020B0604020202020204" pitchFamily="34" charset="0"/>
              </a:rPr>
              <a:t>Physics and technology considerations for the deuterium–tritium fuel cycle and conditions for tritium fuel self sufficiency</a:t>
            </a:r>
            <a:r>
              <a:rPr lang="en-US" dirty="0">
                <a:latin typeface="Arial" panose="020B0604020202020204" pitchFamily="34" charset="0"/>
                <a:cs typeface="Arial" panose="020B0604020202020204" pitchFamily="34" charset="0"/>
              </a:rPr>
              <a:t>”</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it-IT" dirty="0">
                <a:latin typeface="Arial" panose="020B0604020202020204" pitchFamily="34" charset="0"/>
                <a:cs typeface="Arial" panose="020B0604020202020204" pitchFamily="34" charset="0"/>
              </a:rPr>
              <a:t>2021 </a:t>
            </a:r>
            <a:r>
              <a:rPr lang="it-IT" i="1" dirty="0">
                <a:latin typeface="Arial" panose="020B0604020202020204" pitchFamily="34" charset="0"/>
                <a:cs typeface="Arial" panose="020B0604020202020204" pitchFamily="34" charset="0"/>
              </a:rPr>
              <a:t>Nuclear Fusion</a:t>
            </a:r>
            <a:r>
              <a:rPr lang="it-IT" dirty="0">
                <a:latin typeface="Arial" panose="020B0604020202020204" pitchFamily="34" charset="0"/>
                <a:cs typeface="Arial" panose="020B0604020202020204" pitchFamily="34" charset="0"/>
              </a:rPr>
              <a:t> </a:t>
            </a:r>
            <a:r>
              <a:rPr lang="it-IT" b="1" dirty="0">
                <a:latin typeface="Arial" panose="020B0604020202020204" pitchFamily="34" charset="0"/>
                <a:cs typeface="Arial" panose="020B0604020202020204" pitchFamily="34" charset="0"/>
              </a:rPr>
              <a:t>61</a:t>
            </a:r>
            <a:r>
              <a:rPr lang="it-IT" dirty="0">
                <a:latin typeface="Arial" panose="020B0604020202020204" pitchFamily="34" charset="0"/>
                <a:cs typeface="Arial" panose="020B0604020202020204" pitchFamily="34" charset="0"/>
              </a:rPr>
              <a:t> 013001</a:t>
            </a: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 </a:t>
            </a:r>
          </a:p>
          <a:p>
            <a:pPr marL="0" indent="0" algn="ctr">
              <a:buNone/>
            </a:pPr>
            <a:r>
              <a:rPr lang="en-US" dirty="0">
                <a:latin typeface="Arial" panose="020B0604020202020204" pitchFamily="34" charset="0"/>
                <a:cs typeface="Arial" panose="020B0604020202020204" pitchFamily="34" charset="0"/>
              </a:rPr>
              <a:t>Web link: </a:t>
            </a:r>
            <a:r>
              <a:rPr lang="en-US" dirty="0">
                <a:latin typeface="Arial" panose="020B0604020202020204" pitchFamily="34" charset="0"/>
                <a:cs typeface="Arial" panose="020B0604020202020204" pitchFamily="34" charset="0"/>
                <a:hlinkClick r:id="rId2"/>
              </a:rPr>
              <a:t>https://iopscience.iop.org/article/10.1088/1741-4326/abbf35</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lvl="0"/>
            <a:r>
              <a:rPr lang="pt-BR" b="1" dirty="0">
                <a:solidFill>
                  <a:prstClr val="black">
                    <a:tint val="75000"/>
                  </a:prstClr>
                </a:solidFill>
              </a:rPr>
              <a:t>M. Abdou FPA Dec 2020</a:t>
            </a:r>
            <a:endParaRPr lang="en-US" b="1"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F627C-DAE2-451D-9ABE-ADFBB9CA1B55}" type="slidenum">
              <a:rPr kumimoji="0" lang="en-US" b="0" i="0" u="none" strike="noStrike" kern="1200" cap="none" spc="0" normalizeH="0" baseline="0" noProof="0" smtClean="0">
                <a:ln>
                  <a:noFill/>
                </a:ln>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2618020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149916"/>
            <a:ext cx="8166100" cy="995308"/>
          </a:xfrm>
        </p:spPr>
        <p:txBody>
          <a:bodyPr>
            <a:noAutofit/>
          </a:bodyPr>
          <a:lstStyle/>
          <a:p>
            <a:r>
              <a:rPr lang="en-US" sz="2100" b="1" dirty="0">
                <a:latin typeface="Arial" panose="020B0604020202020204" pitchFamily="34" charset="0"/>
                <a:cs typeface="Arial" panose="020B0604020202020204" pitchFamily="34" charset="0"/>
              </a:rPr>
              <a:t>The Nuclear Fusion Article is a comprehensive review and analysis of the state-of-the art and required R&amp;D for the physics and technology of the </a:t>
            </a:r>
            <a:r>
              <a:rPr lang="en-US" sz="2100" b="1" dirty="0" smtClean="0">
                <a:latin typeface="Arial" panose="020B0604020202020204" pitchFamily="34" charset="0"/>
                <a:cs typeface="Arial" panose="020B0604020202020204" pitchFamily="34" charset="0"/>
              </a:rPr>
              <a:t>DT Cycle </a:t>
            </a:r>
            <a:endParaRPr lang="en-US" sz="21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8417" y="1282714"/>
            <a:ext cx="8686800" cy="5280701"/>
          </a:xfrm>
        </p:spPr>
        <p:txBody>
          <a:bodyPr>
            <a:noAutofit/>
          </a:bodyPr>
          <a:lstStyle/>
          <a:p>
            <a:r>
              <a:rPr lang="en-US" sz="1600" dirty="0">
                <a:solidFill>
                  <a:prstClr val="black"/>
                </a:solidFill>
                <a:latin typeface="Arial" panose="020B0604020202020204" pitchFamily="34" charset="0"/>
                <a:ea typeface="+mj-ea"/>
                <a:cs typeface="Arial" panose="020B0604020202020204" pitchFamily="34" charset="0"/>
              </a:rPr>
              <a:t>Co-authored by 7 experts and world leaders in plasma physics, fueling technology, tritium processing, blanket, and safety</a:t>
            </a:r>
          </a:p>
          <a:p>
            <a:r>
              <a:rPr lang="en-US" sz="1600" dirty="0">
                <a:solidFill>
                  <a:prstClr val="black"/>
                </a:solidFill>
                <a:latin typeface="Arial" panose="020B0604020202020204" pitchFamily="34" charset="0"/>
                <a:ea typeface="+mj-ea"/>
                <a:cs typeface="Arial" panose="020B0604020202020204" pitchFamily="34" charset="0"/>
              </a:rPr>
              <a:t>Comprehensive, 50 journal pages. Detailed Table of Contents helps readers navigate through the many complex topics. 194 references </a:t>
            </a:r>
          </a:p>
          <a:p>
            <a:pPr marL="0" indent="0">
              <a:buNone/>
            </a:pPr>
            <a:endParaRPr lang="en-US" sz="900" dirty="0">
              <a:solidFill>
                <a:prstClr val="black"/>
              </a:solidFill>
              <a:latin typeface="Arial" panose="020B0604020202020204" pitchFamily="34" charset="0"/>
              <a:ea typeface="+mj-ea"/>
              <a:cs typeface="Arial" panose="020B0604020202020204" pitchFamily="34" charset="0"/>
            </a:endParaRPr>
          </a:p>
          <a:p>
            <a:pPr marL="0" indent="0">
              <a:buNone/>
            </a:pPr>
            <a:r>
              <a:rPr lang="en-US" sz="1400" dirty="0" smtClean="0">
                <a:solidFill>
                  <a:prstClr val="black"/>
                </a:solidFill>
                <a:latin typeface="Arial" panose="020B0604020202020204" pitchFamily="34" charset="0"/>
                <a:ea typeface="+mj-ea"/>
                <a:cs typeface="Arial" panose="020B0604020202020204" pitchFamily="34" charset="0"/>
              </a:rPr>
              <a:t>Topics and Sections of the Paper:</a:t>
            </a:r>
            <a:endParaRPr lang="en-US" sz="1200" dirty="0">
              <a:solidFill>
                <a:prstClr val="black"/>
              </a:solidFill>
              <a:latin typeface="Arial" panose="020B0604020202020204" pitchFamily="34" charset="0"/>
              <a:cs typeface="Arial" panose="020B0604020202020204" pitchFamily="34" charset="0"/>
            </a:endParaRPr>
          </a:p>
          <a:p>
            <a:pPr marL="342900" lvl="0" indent="-342900" defTabSz="914400">
              <a:lnSpc>
                <a:spcPct val="90000"/>
              </a:lnSpc>
              <a:spcBef>
                <a:spcPts val="1000"/>
              </a:spcBef>
              <a:buFont typeface="+mj-lt"/>
              <a:buAutoNum type="arabicPeriod"/>
            </a:pPr>
            <a:r>
              <a:rPr lang="en-US" sz="1600" dirty="0" smtClean="0">
                <a:solidFill>
                  <a:prstClr val="black"/>
                </a:solidFill>
                <a:latin typeface="Arial" panose="020B0604020202020204" pitchFamily="34" charset="0"/>
                <a:cs typeface="Arial" panose="020B0604020202020204" pitchFamily="34" charset="0"/>
              </a:rPr>
              <a:t>Description </a:t>
            </a:r>
            <a:r>
              <a:rPr lang="en-US" sz="1600" dirty="0">
                <a:solidFill>
                  <a:prstClr val="black"/>
                </a:solidFill>
                <a:latin typeface="Arial" panose="020B0604020202020204" pitchFamily="34" charset="0"/>
                <a:cs typeface="Arial" panose="020B0604020202020204" pitchFamily="34" charset="0"/>
              </a:rPr>
              <a:t>of the Fuel Cycle</a:t>
            </a:r>
          </a:p>
          <a:p>
            <a:pPr marL="342900" lvl="0" indent="-342900" defTabSz="914400">
              <a:lnSpc>
                <a:spcPct val="90000"/>
              </a:lnSpc>
              <a:spcBef>
                <a:spcPts val="1000"/>
              </a:spcBef>
              <a:buFont typeface="+mj-lt"/>
              <a:buAutoNum type="arabicPeriod"/>
            </a:pPr>
            <a:r>
              <a:rPr lang="en-US" sz="1600" dirty="0">
                <a:solidFill>
                  <a:prstClr val="black"/>
                </a:solidFill>
                <a:latin typeface="Arial" panose="020B0604020202020204" pitchFamily="34" charset="0"/>
                <a:cs typeface="Arial" panose="020B0604020202020204" pitchFamily="34" charset="0"/>
              </a:rPr>
              <a:t>Dynamic Fuel Cycle Models to determine time-dependent Tritium Flow Rates and Inventories, and perform Self-Sufficiency Analysis and Start-up Assessment </a:t>
            </a:r>
          </a:p>
          <a:p>
            <a:pPr marL="342900" lvl="0" indent="-342900" defTabSz="914400">
              <a:lnSpc>
                <a:spcPct val="90000"/>
              </a:lnSpc>
              <a:spcBef>
                <a:spcPts val="1000"/>
              </a:spcBef>
              <a:buFont typeface="+mj-lt"/>
              <a:buAutoNum type="arabicPeriod"/>
            </a:pPr>
            <a:r>
              <a:rPr lang="en-US" sz="1600" dirty="0">
                <a:solidFill>
                  <a:prstClr val="black"/>
                </a:solidFill>
                <a:latin typeface="Arial" panose="020B0604020202020204" pitchFamily="34" charset="0"/>
                <a:cs typeface="Arial" panose="020B0604020202020204" pitchFamily="34" charset="0"/>
              </a:rPr>
              <a:t>Tritium Inventories and Self-Sufficiency Analysis </a:t>
            </a:r>
          </a:p>
          <a:p>
            <a:pPr marL="342900" lvl="0" indent="-342900" defTabSz="914400">
              <a:lnSpc>
                <a:spcPct val="90000"/>
              </a:lnSpc>
              <a:spcBef>
                <a:spcPts val="1000"/>
              </a:spcBef>
              <a:buFont typeface="+mj-lt"/>
              <a:buAutoNum type="arabicPeriod"/>
            </a:pPr>
            <a:r>
              <a:rPr lang="en-US" sz="1600" dirty="0">
                <a:solidFill>
                  <a:prstClr val="black"/>
                </a:solidFill>
                <a:latin typeface="Arial" panose="020B0604020202020204" pitchFamily="34" charset="0"/>
                <a:cs typeface="Arial" panose="020B0604020202020204" pitchFamily="34" charset="0"/>
              </a:rPr>
              <a:t>Calculation of the Required Tritium Start-up Inventory and Assessment of the Availability of External Tritium Supply for Start-up of near- and long-term Fusion Facilities</a:t>
            </a:r>
          </a:p>
          <a:p>
            <a:pPr marL="342900" lvl="0" indent="-342900" defTabSz="914400">
              <a:lnSpc>
                <a:spcPct val="90000"/>
              </a:lnSpc>
              <a:spcBef>
                <a:spcPts val="1000"/>
              </a:spcBef>
              <a:buFont typeface="+mj-lt"/>
              <a:buAutoNum type="arabicPeriod"/>
            </a:pPr>
            <a:r>
              <a:rPr lang="en-US" sz="1600" dirty="0">
                <a:solidFill>
                  <a:prstClr val="black"/>
                </a:solidFill>
                <a:latin typeface="Arial" panose="020B0604020202020204" pitchFamily="34" charset="0"/>
                <a:cs typeface="Arial" panose="020B0604020202020204" pitchFamily="34" charset="0"/>
              </a:rPr>
              <a:t>Plasma Physics Aspects of the Tritium Burn Fraction and Predictions for ITER and Beyond </a:t>
            </a:r>
          </a:p>
          <a:p>
            <a:pPr marL="342900" lvl="0" indent="-342900" defTabSz="914400">
              <a:lnSpc>
                <a:spcPct val="90000"/>
              </a:lnSpc>
              <a:spcBef>
                <a:spcPts val="1000"/>
              </a:spcBef>
              <a:buFont typeface="+mj-lt"/>
              <a:buAutoNum type="arabicPeriod"/>
            </a:pPr>
            <a:r>
              <a:rPr lang="en-US" sz="1600" dirty="0">
                <a:solidFill>
                  <a:prstClr val="black"/>
                </a:solidFill>
                <a:latin typeface="Arial" panose="020B0604020202020204" pitchFamily="34" charset="0"/>
                <a:cs typeface="Arial" panose="020B0604020202020204" pitchFamily="34" charset="0"/>
              </a:rPr>
              <a:t>Plasma Fueling Technology and Predictions of Fueling Efficiency for ITER and DEMO Based on Experiments and Modelling </a:t>
            </a:r>
          </a:p>
          <a:p>
            <a:pPr marL="342900" lvl="0" indent="-342900" defTabSz="914400">
              <a:lnSpc>
                <a:spcPct val="90000"/>
              </a:lnSpc>
              <a:spcBef>
                <a:spcPts val="1000"/>
              </a:spcBef>
              <a:buFont typeface="+mj-lt"/>
              <a:buAutoNum type="arabicPeriod"/>
            </a:pPr>
            <a:r>
              <a:rPr lang="en-US" sz="1600" dirty="0">
                <a:solidFill>
                  <a:prstClr val="black"/>
                </a:solidFill>
                <a:latin typeface="Arial" panose="020B0604020202020204" pitchFamily="34" charset="0"/>
                <a:cs typeface="Arial" panose="020B0604020202020204" pitchFamily="34" charset="0"/>
              </a:rPr>
              <a:t>Tritium Safety </a:t>
            </a:r>
          </a:p>
          <a:p>
            <a:pPr marL="342900" lvl="0" indent="-342900" defTabSz="914400">
              <a:lnSpc>
                <a:spcPct val="90000"/>
              </a:lnSpc>
              <a:spcBef>
                <a:spcPts val="1000"/>
              </a:spcBef>
              <a:buFont typeface="+mj-lt"/>
              <a:buAutoNum type="arabicPeriod"/>
            </a:pPr>
            <a:r>
              <a:rPr lang="en-US" sz="1600" dirty="0">
                <a:solidFill>
                  <a:prstClr val="black"/>
                </a:solidFill>
                <a:latin typeface="Arial" panose="020B0604020202020204" pitchFamily="34" charset="0"/>
                <a:cs typeface="Arial" panose="020B0604020202020204" pitchFamily="34" charset="0"/>
              </a:rPr>
              <a:t>Options for Tritium Fuel Cycle Technology for DEMO and Required R&amp;D </a:t>
            </a:r>
          </a:p>
          <a:p>
            <a:pPr marL="0" indent="0">
              <a:buNone/>
            </a:pPr>
            <a:endParaRPr lang="en-US" sz="1400" dirty="0">
              <a:solidFill>
                <a:prstClr val="black"/>
              </a:solidFill>
              <a:latin typeface="Arial" panose="020B0604020202020204" pitchFamily="34" charset="0"/>
              <a:ea typeface="+mj-ea"/>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pt-BR" b="1" dirty="0">
                <a:solidFill>
                  <a:prstClr val="black">
                    <a:tint val="75000"/>
                  </a:prstClr>
                </a:solidFill>
              </a:rPr>
              <a:t>M. Abdou FPA Dec </a:t>
            </a:r>
            <a:r>
              <a:rPr lang="pt-BR" b="1" dirty="0" smtClean="0">
                <a:solidFill>
                  <a:prstClr val="black">
                    <a:tint val="75000"/>
                  </a:prstClr>
                </a:solidFill>
              </a:rPr>
              <a:t>2020</a:t>
            </a:r>
            <a:endParaRPr lang="en-US" b="1"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F627C-DAE2-451D-9ABE-ADFBB9CA1B55}" type="slidenum">
              <a:rPr kumimoji="0" lang="en-US" b="0" i="0"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4023954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9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JRapp_extended_leadership_11-14_v2">
  <a:themeElements>
    <a:clrScheme name="ORNL Corporate Palette 140501">
      <a:dk1>
        <a:sysClr val="windowText" lastClr="000000"/>
      </a:dk1>
      <a:lt1>
        <a:sysClr val="window" lastClr="FFFFFF"/>
      </a:lt1>
      <a:dk2>
        <a:srgbClr val="1E7640"/>
      </a:dk2>
      <a:lt2>
        <a:srgbClr val="FFFFFF"/>
      </a:lt2>
      <a:accent1>
        <a:srgbClr val="0070B9"/>
      </a:accent1>
      <a:accent2>
        <a:srgbClr val="84B641"/>
      </a:accent2>
      <a:accent3>
        <a:srgbClr val="DE762D"/>
      </a:accent3>
      <a:accent4>
        <a:srgbClr val="00BDDD"/>
      </a:accent4>
      <a:accent5>
        <a:srgbClr val="A03123"/>
      </a:accent5>
      <a:accent6>
        <a:srgbClr val="FFCD00"/>
      </a:accent6>
      <a:hlink>
        <a:srgbClr val="0070B9"/>
      </a:hlink>
      <a:folHlink>
        <a:srgbClr val="1E7640"/>
      </a:folHlink>
    </a:clrScheme>
    <a:fontScheme name="ORNL 2013">
      <a:majorFont>
        <a:latin typeface="Arial Black"/>
        <a:ea typeface=""/>
        <a:cs typeface=""/>
      </a:majorFont>
      <a:minorFont>
        <a:latin typeface="Arial"/>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14734</TotalTime>
  <Words>2290</Words>
  <Application>Microsoft Office PowerPoint</Application>
  <PresentationFormat>On-screen Show (4:3)</PresentationFormat>
  <Paragraphs>181</Paragraphs>
  <Slides>16</Slides>
  <Notes>3</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16</vt:i4>
      </vt:variant>
    </vt:vector>
  </HeadingPairs>
  <TitlesOfParts>
    <vt:vector size="30" baseType="lpstr">
      <vt:lpstr>ＭＳ Ｐゴシック</vt:lpstr>
      <vt:lpstr>Arial</vt:lpstr>
      <vt:lpstr>Arial Black</vt:lpstr>
      <vt:lpstr>Calibri</vt:lpstr>
      <vt:lpstr>Cambria Math</vt:lpstr>
      <vt:lpstr>Symbol</vt:lpstr>
      <vt:lpstr>Times New Roman</vt:lpstr>
      <vt:lpstr>Wingdings</vt:lpstr>
      <vt:lpstr>9_Default Design</vt:lpstr>
      <vt:lpstr>4_Office Theme</vt:lpstr>
      <vt:lpstr>JRapp_extended_leadership_11-14_v2</vt:lpstr>
      <vt:lpstr>13_Office Theme</vt:lpstr>
      <vt:lpstr>12_Default Design</vt:lpstr>
      <vt:lpstr>21_Office Theme</vt:lpstr>
      <vt:lpstr>Lessons Learned from 40 Years of Fusion  Science and Technology Research</vt:lpstr>
      <vt:lpstr>Lessons Learned from 40 Years of Fusion  Science and Technology Research</vt:lpstr>
      <vt:lpstr>Ref 1 ISFNT-14 Keynote</vt:lpstr>
      <vt:lpstr>Highlights of the ISFNT Keynote   Key Challenges/Issues and Required R&amp;D for which  progress over the past decades has been frustratingly slow  But must be confronted in any serious plan to develop fusion</vt:lpstr>
      <vt:lpstr>Some key points from ISFNT Keynote </vt:lpstr>
      <vt:lpstr>Some key points from ISFNT Keynote (cont’d)</vt:lpstr>
      <vt:lpstr>Some key points from ISFNT Keynote (cont’d)</vt:lpstr>
      <vt:lpstr>Ref 2 Comprehensive Review Article just Published this week in J. of Nuclear Fusion </vt:lpstr>
      <vt:lpstr>The Nuclear Fusion Article is a comprehensive review and analysis of the state-of-the art and required R&amp;D for the physics and technology of the DT Cycle </vt:lpstr>
      <vt:lpstr>Some key points from Nuclear Fusion T Paper</vt:lpstr>
      <vt:lpstr>Some key points from Nuclear Fusion T Paper (cont’d)</vt:lpstr>
      <vt:lpstr>Ref 3 Major Review Article Published in  Fusion Engineering and Design </vt:lpstr>
      <vt:lpstr>Highlights of the Fusion Engineering and Design Paper </vt:lpstr>
      <vt:lpstr> Fusion Development spans human generations </vt:lpstr>
      <vt:lpstr>Concluding Remarks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Tritium Breeding Blanket Technology, Tritium Fuel Cycle, and Tritium Self Sufficiency</dc:title>
  <dc:creator>Arnaud Larousse</dc:creator>
  <cp:lastModifiedBy>Mohamed Abdou</cp:lastModifiedBy>
  <cp:revision>1206</cp:revision>
  <cp:lastPrinted>2020-12-16T06:19:21Z</cp:lastPrinted>
  <dcterms:created xsi:type="dcterms:W3CDTF">2011-06-09T20:20:54Z</dcterms:created>
  <dcterms:modified xsi:type="dcterms:W3CDTF">2020-12-17T04:04:21Z</dcterms:modified>
</cp:coreProperties>
</file>