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1236" r:id="rId2"/>
    <p:sldId id="1301" r:id="rId3"/>
    <p:sldId id="1232" r:id="rId4"/>
    <p:sldId id="1302" r:id="rId5"/>
    <p:sldId id="1298" r:id="rId6"/>
    <p:sldId id="1303" r:id="rId7"/>
    <p:sldId id="1300" r:id="rId8"/>
    <p:sldId id="1307" r:id="rId9"/>
    <p:sldId id="1304" r:id="rId10"/>
    <p:sldId id="1305" r:id="rId11"/>
    <p:sldId id="1299" r:id="rId12"/>
    <p:sldId id="1266"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ek" initials="tjv" lastIdx="10" clrIdx="0"/>
  <p:cmAuthor id="1" name="Department of Energy" initials="m" lastIdx="1" clrIdx="1"/>
  <p:cmAuthor id="2" name="Finnegan" initials="SMF"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81"/>
    <a:srgbClr val="FACDA8"/>
    <a:srgbClr val="FFE9A3"/>
    <a:srgbClr val="FFD54F"/>
    <a:srgbClr val="F4F6FA"/>
    <a:srgbClr val="007E06"/>
    <a:srgbClr val="007005"/>
    <a:srgbClr val="1F497D"/>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66872" autoAdjust="0"/>
  </p:normalViewPr>
  <p:slideViewPr>
    <p:cSldViewPr>
      <p:cViewPr varScale="1">
        <p:scale>
          <a:sx n="92" d="100"/>
          <a:sy n="92" d="100"/>
        </p:scale>
        <p:origin x="1254" y="5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6662"/>
    </p:cViewPr>
  </p:sorterViewPr>
  <p:notesViewPr>
    <p:cSldViewPr>
      <p:cViewPr varScale="1">
        <p:scale>
          <a:sx n="58" d="100"/>
          <a:sy n="58" d="100"/>
        </p:scale>
        <p:origin x="-242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67144613279135E-2"/>
          <c:y val="2.7785744659945846E-2"/>
          <c:w val="0.96173658470687806"/>
          <c:h val="0.82427634742960976"/>
        </c:manualLayout>
      </c:layout>
      <c:barChart>
        <c:barDir val="col"/>
        <c:grouping val="clustered"/>
        <c:varyColors val="0"/>
        <c:ser>
          <c:idx val="0"/>
          <c:order val="0"/>
          <c:tx>
            <c:v>Awards</c:v>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'[INFUSE Overall Statistics.xlsx]Lab Statistics'!$A$20:$A$29</c:f>
              <c:strCache>
                <c:ptCount val="10"/>
                <c:pt idx="0">
                  <c:v>BNL</c:v>
                </c:pt>
                <c:pt idx="1">
                  <c:v>INL</c:v>
                </c:pt>
                <c:pt idx="2">
                  <c:v>LANL</c:v>
                </c:pt>
                <c:pt idx="3">
                  <c:v>LBNL</c:v>
                </c:pt>
                <c:pt idx="4">
                  <c:v>LLNL</c:v>
                </c:pt>
                <c:pt idx="5">
                  <c:v>ORNL</c:v>
                </c:pt>
                <c:pt idx="6">
                  <c:v>PNNL</c:v>
                </c:pt>
                <c:pt idx="7">
                  <c:v>PPPL</c:v>
                </c:pt>
                <c:pt idx="8">
                  <c:v>SNL</c:v>
                </c:pt>
                <c:pt idx="9">
                  <c:v>SRNL</c:v>
                </c:pt>
              </c:strCache>
            </c:strRef>
          </c:cat>
          <c:val>
            <c:numRef>
              <c:f>'[INFUSE Overall Statistics.xlsx]Lab Statistics'!$C$3:$C$12</c:f>
              <c:numCache>
                <c:formatCode>General</c:formatCode>
                <c:ptCount val="10"/>
                <c:pt idx="0">
                  <c:v>3</c:v>
                </c:pt>
                <c:pt idx="1">
                  <c:v>1</c:v>
                </c:pt>
                <c:pt idx="2">
                  <c:v>3</c:v>
                </c:pt>
                <c:pt idx="3">
                  <c:v>1</c:v>
                </c:pt>
                <c:pt idx="4">
                  <c:v>2</c:v>
                </c:pt>
                <c:pt idx="5">
                  <c:v>11</c:v>
                </c:pt>
                <c:pt idx="6">
                  <c:v>0</c:v>
                </c:pt>
                <c:pt idx="7">
                  <c:v>10</c:v>
                </c:pt>
                <c:pt idx="8">
                  <c:v>0</c:v>
                </c:pt>
                <c:pt idx="9">
                  <c:v>0</c:v>
                </c:pt>
              </c:numCache>
            </c:numRef>
          </c:val>
          <c:extLst>
            <c:ext xmlns:c16="http://schemas.microsoft.com/office/drawing/2014/chart" uri="{C3380CC4-5D6E-409C-BE32-E72D297353CC}">
              <c16:uniqueId val="{00000000-57D2-45EB-B718-04CA0BD55A4B}"/>
            </c:ext>
          </c:extLst>
        </c:ser>
        <c:ser>
          <c:idx val="1"/>
          <c:order val="1"/>
          <c:tx>
            <c:v>Requests</c:v>
          </c:tx>
          <c:spPr>
            <a:solidFill>
              <a:schemeClr val="accent2"/>
            </a:solidFill>
            <a:ln>
              <a:noFill/>
            </a:ln>
            <a:effectLst/>
          </c:spPr>
          <c:invertIfNegative val="0"/>
          <c:dLbls>
            <c:dLbl>
              <c:idx val="4"/>
              <c:layout>
                <c:manualLayout>
                  <c:x val="4.5467580362157671E-3"/>
                  <c:y val="2.5259767872678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D2-45EB-B718-04CA0BD55A4B}"/>
                </c:ext>
              </c:extLst>
            </c:dLbl>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'[INFUSE Overall Statistics.xlsx]Lab Statistics'!$J$3:$J$12</c:f>
              <c:numCache>
                <c:formatCode>General</c:formatCode>
                <c:ptCount val="10"/>
                <c:pt idx="0">
                  <c:v>5</c:v>
                </c:pt>
                <c:pt idx="1">
                  <c:v>2</c:v>
                </c:pt>
                <c:pt idx="2">
                  <c:v>6</c:v>
                </c:pt>
                <c:pt idx="3">
                  <c:v>2</c:v>
                </c:pt>
                <c:pt idx="4">
                  <c:v>4</c:v>
                </c:pt>
                <c:pt idx="5">
                  <c:v>21</c:v>
                </c:pt>
                <c:pt idx="6">
                  <c:v>0</c:v>
                </c:pt>
                <c:pt idx="7">
                  <c:v>20</c:v>
                </c:pt>
                <c:pt idx="8">
                  <c:v>0</c:v>
                </c:pt>
                <c:pt idx="9">
                  <c:v>2</c:v>
                </c:pt>
              </c:numCache>
            </c:numRef>
          </c:val>
          <c:extLst>
            <c:ext xmlns:c16="http://schemas.microsoft.com/office/drawing/2014/chart" uri="{C3380CC4-5D6E-409C-BE32-E72D297353CC}">
              <c16:uniqueId val="{00000001-57D2-45EB-B718-04CA0BD55A4B}"/>
            </c:ext>
          </c:extLst>
        </c:ser>
        <c:dLbls>
          <c:dLblPos val="outEnd"/>
          <c:showLegendKey val="0"/>
          <c:showVal val="1"/>
          <c:showCatName val="0"/>
          <c:showSerName val="0"/>
          <c:showPercent val="0"/>
          <c:showBubbleSize val="0"/>
        </c:dLbls>
        <c:gapWidth val="444"/>
        <c:overlap val="-90"/>
        <c:axId val="345140472"/>
        <c:axId val="345834624"/>
      </c:barChart>
      <c:catAx>
        <c:axId val="3451404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sz="1400" dirty="0"/>
                  <a:t>Participating National Laboratory</a:t>
                </a:r>
              </a:p>
            </c:rich>
          </c:tx>
          <c:layout>
            <c:manualLayout>
              <c:xMode val="edge"/>
              <c:yMode val="edge"/>
              <c:x val="0.39146500720738719"/>
              <c:y val="0.93409726562018303"/>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345834624"/>
        <c:crosses val="autoZero"/>
        <c:auto val="1"/>
        <c:lblAlgn val="ctr"/>
        <c:lblOffset val="100"/>
        <c:noMultiLvlLbl val="0"/>
      </c:catAx>
      <c:valAx>
        <c:axId val="345834624"/>
        <c:scaling>
          <c:orientation val="minMax"/>
        </c:scaling>
        <c:delete val="1"/>
        <c:axPos val="l"/>
        <c:numFmt formatCode="General" sourceLinked="1"/>
        <c:majorTickMark val="none"/>
        <c:minorTickMark val="none"/>
        <c:tickLblPos val="nextTo"/>
        <c:crossAx val="345140472"/>
        <c:crosses val="autoZero"/>
        <c:crossBetween val="between"/>
      </c:valAx>
      <c:spPr>
        <a:noFill/>
        <a:ln>
          <a:solidFill>
            <a:schemeClr val="bg2"/>
          </a:solidFill>
        </a:ln>
        <a:effectLst/>
      </c:spPr>
    </c:plotArea>
    <c:legend>
      <c:legendPos val="r"/>
      <c:layout>
        <c:manualLayout>
          <c:xMode val="edge"/>
          <c:yMode val="edge"/>
          <c:x val="2.8135601270562301E-2"/>
          <c:y val="4.816560383375651E-2"/>
          <c:w val="0.11103362130660938"/>
          <c:h val="0.11578560463729559"/>
        </c:manualLayout>
      </c:layout>
      <c:overlay val="0"/>
      <c:spPr>
        <a:solidFill>
          <a:sysClr val="window" lastClr="FFFFFF"/>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0135982019735568E-2"/>
          <c:y val="3.038533917172654E-2"/>
          <c:w val="0.95290630541629084"/>
          <c:h val="0.77761607547570344"/>
        </c:manualLayout>
      </c:layout>
      <c:barChart>
        <c:barDir val="col"/>
        <c:grouping val="clustered"/>
        <c:varyColors val="0"/>
        <c:ser>
          <c:idx val="0"/>
          <c:order val="0"/>
          <c:tx>
            <c:v>Awards</c:v>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'Topical Statistics'!$A$10:$A$14</c:f>
              <c:strCache>
                <c:ptCount val="5"/>
                <c:pt idx="0">
                  <c:v>Enabling Tech</c:v>
                </c:pt>
                <c:pt idx="1">
                  <c:v>Experimental Capabilities</c:v>
                </c:pt>
                <c:pt idx="2">
                  <c:v>Materials Science</c:v>
                </c:pt>
                <c:pt idx="3">
                  <c:v>Modeling and Simulation</c:v>
                </c:pt>
                <c:pt idx="4">
                  <c:v>Plasma Diagnostics</c:v>
                </c:pt>
              </c:strCache>
            </c:strRef>
          </c:cat>
          <c:val>
            <c:numRef>
              <c:f>'Topical Statistics'!$C$2:$C$6</c:f>
              <c:numCache>
                <c:formatCode>General</c:formatCode>
                <c:ptCount val="5"/>
                <c:pt idx="0">
                  <c:v>8</c:v>
                </c:pt>
                <c:pt idx="1">
                  <c:v>3</c:v>
                </c:pt>
                <c:pt idx="2">
                  <c:v>4</c:v>
                </c:pt>
                <c:pt idx="3">
                  <c:v>11</c:v>
                </c:pt>
                <c:pt idx="4">
                  <c:v>5</c:v>
                </c:pt>
              </c:numCache>
            </c:numRef>
          </c:val>
          <c:extLst>
            <c:ext xmlns:c16="http://schemas.microsoft.com/office/drawing/2014/chart" uri="{C3380CC4-5D6E-409C-BE32-E72D297353CC}">
              <c16:uniqueId val="{00000000-A8E0-4172-96AD-89C4466FE169}"/>
            </c:ext>
          </c:extLst>
        </c:ser>
        <c:ser>
          <c:idx val="1"/>
          <c:order val="1"/>
          <c:tx>
            <c:v>Request</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'Topical Statistics'!$A$10:$A$14</c:f>
              <c:strCache>
                <c:ptCount val="5"/>
                <c:pt idx="0">
                  <c:v>Enabling Tech</c:v>
                </c:pt>
                <c:pt idx="1">
                  <c:v>Experimental Capabilities</c:v>
                </c:pt>
                <c:pt idx="2">
                  <c:v>Materials Science</c:v>
                </c:pt>
                <c:pt idx="3">
                  <c:v>Modeling and Simulation</c:v>
                </c:pt>
                <c:pt idx="4">
                  <c:v>Plasma Diagnostics</c:v>
                </c:pt>
              </c:strCache>
            </c:strRef>
          </c:cat>
          <c:val>
            <c:numRef>
              <c:f>'Topical Statistics'!$J$2:$J$6</c:f>
              <c:numCache>
                <c:formatCode>General</c:formatCode>
                <c:ptCount val="5"/>
                <c:pt idx="0">
                  <c:v>13</c:v>
                </c:pt>
                <c:pt idx="1">
                  <c:v>4</c:v>
                </c:pt>
                <c:pt idx="2">
                  <c:v>9</c:v>
                </c:pt>
                <c:pt idx="3">
                  <c:v>24</c:v>
                </c:pt>
                <c:pt idx="4">
                  <c:v>12</c:v>
                </c:pt>
              </c:numCache>
            </c:numRef>
          </c:val>
          <c:extLst>
            <c:ext xmlns:c16="http://schemas.microsoft.com/office/drawing/2014/chart" uri="{C3380CC4-5D6E-409C-BE32-E72D297353CC}">
              <c16:uniqueId val="{00000001-A8E0-4172-96AD-89C4466FE169}"/>
            </c:ext>
          </c:extLst>
        </c:ser>
        <c:dLbls>
          <c:dLblPos val="outEnd"/>
          <c:showLegendKey val="0"/>
          <c:showVal val="1"/>
          <c:showCatName val="0"/>
          <c:showSerName val="0"/>
          <c:showPercent val="0"/>
          <c:showBubbleSize val="0"/>
        </c:dLbls>
        <c:gapWidth val="444"/>
        <c:overlap val="-90"/>
        <c:axId val="640918104"/>
        <c:axId val="640919744"/>
      </c:barChart>
      <c:catAx>
        <c:axId val="6409181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en-US" sz="1400" dirty="0"/>
                  <a:t>Topical Area</a:t>
                </a:r>
              </a:p>
            </c:rich>
          </c:tx>
          <c:overlay val="0"/>
          <c:spPr>
            <a:noFill/>
            <a:ln>
              <a:noFill/>
            </a:ln>
            <a:effectLst/>
          </c:spPr>
          <c:txPr>
            <a:bodyPr rot="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640919744"/>
        <c:crosses val="autoZero"/>
        <c:auto val="1"/>
        <c:lblAlgn val="ctr"/>
        <c:lblOffset val="100"/>
        <c:noMultiLvlLbl val="0"/>
      </c:catAx>
      <c:valAx>
        <c:axId val="640919744"/>
        <c:scaling>
          <c:orientation val="minMax"/>
        </c:scaling>
        <c:delete val="1"/>
        <c:axPos val="l"/>
        <c:numFmt formatCode="General" sourceLinked="1"/>
        <c:majorTickMark val="none"/>
        <c:minorTickMark val="none"/>
        <c:tickLblPos val="nextTo"/>
        <c:crossAx val="640918104"/>
        <c:crosses val="autoZero"/>
        <c:crossBetween val="between"/>
      </c:valAx>
      <c:spPr>
        <a:noFill/>
        <a:ln>
          <a:solidFill>
            <a:srgbClr val="EEECE1"/>
          </a:solidFill>
        </a:ln>
        <a:effectLst/>
      </c:spPr>
    </c:plotArea>
    <c:legend>
      <c:legendPos val="r"/>
      <c:layout>
        <c:manualLayout>
          <c:xMode val="edge"/>
          <c:yMode val="edge"/>
          <c:x val="3.0312220148406677E-2"/>
          <c:y val="6.9425606162503484E-2"/>
          <c:w val="0.10554318603641007"/>
          <c:h val="0.112347923421337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ofPieChart>
        <c:ofPieType val="bar"/>
        <c:varyColors val="1"/>
        <c:dLbls>
          <c:dLblPos val="ctr"/>
          <c:showLegendKey val="0"/>
          <c:showVal val="0"/>
          <c:showCatName val="0"/>
          <c:showSerName val="0"/>
          <c:showPercent val="1"/>
          <c:showBubbleSize val="0"/>
          <c:showLeaderLines val="0"/>
        </c:dLbls>
        <c:gapWidth val="40"/>
        <c:splitType val="pos"/>
        <c:splitPos val="3"/>
        <c:secondPieSize val="75"/>
        <c:serLines>
          <c:spPr>
            <a:ln w="9525">
              <a:solidFill>
                <a:schemeClr val="tx1">
                  <a:lumMod val="35000"/>
                  <a:lumOff val="65000"/>
                </a:schemeClr>
              </a:solidFill>
              <a:prstDash val="dash"/>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8402342116269343E-2"/>
          <c:y val="4.6194233359246634E-2"/>
          <c:w val="0.93725346831646039"/>
          <c:h val="0.82842439237272014"/>
        </c:manualLayout>
      </c:layout>
      <c:barChart>
        <c:barDir val="col"/>
        <c:grouping val="clustered"/>
        <c:varyColors val="0"/>
        <c:ser>
          <c:idx val="1"/>
          <c:order val="0"/>
          <c:tx>
            <c:v>FY19</c:v>
          </c:tx>
          <c:spPr>
            <a:solidFill>
              <a:schemeClr val="accent6">
                <a:lumMod val="40000"/>
                <a:lumOff val="60000"/>
              </a:schemeClr>
            </a:solidFill>
            <a:ln>
              <a:solidFill>
                <a:schemeClr val="accent6"/>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Summary!$L$2:$L$6</c:f>
              <c:strCache>
                <c:ptCount val="5"/>
                <c:pt idx="0">
                  <c:v>0-100</c:v>
                </c:pt>
                <c:pt idx="1">
                  <c:v>100-200</c:v>
                </c:pt>
                <c:pt idx="2">
                  <c:v>200-300</c:v>
                </c:pt>
                <c:pt idx="3">
                  <c:v>300-400</c:v>
                </c:pt>
                <c:pt idx="4">
                  <c:v>400-500</c:v>
                </c:pt>
              </c:strCache>
            </c:strRef>
          </c:cat>
          <c:val>
            <c:numRef>
              <c:f>Summary!$Q$2:$Q$6</c:f>
              <c:numCache>
                <c:formatCode>General</c:formatCode>
                <c:ptCount val="5"/>
                <c:pt idx="0">
                  <c:v>4</c:v>
                </c:pt>
                <c:pt idx="1">
                  <c:v>7</c:v>
                </c:pt>
                <c:pt idx="2">
                  <c:v>0</c:v>
                </c:pt>
                <c:pt idx="3">
                  <c:v>0</c:v>
                </c:pt>
                <c:pt idx="4">
                  <c:v>0</c:v>
                </c:pt>
              </c:numCache>
            </c:numRef>
          </c:val>
          <c:extLst>
            <c:ext xmlns:c16="http://schemas.microsoft.com/office/drawing/2014/chart" uri="{C3380CC4-5D6E-409C-BE32-E72D297353CC}">
              <c16:uniqueId val="{00000000-F573-44C7-82F0-93532E66B620}"/>
            </c:ext>
          </c:extLst>
        </c:ser>
        <c:ser>
          <c:idx val="2"/>
          <c:order val="1"/>
          <c:tx>
            <c:v>FY20-A</c:v>
          </c:tx>
          <c:spPr>
            <a:solidFill>
              <a:schemeClr val="accent2">
                <a:lumMod val="40000"/>
                <a:lumOff val="60000"/>
              </a:schemeClr>
            </a:solidFill>
            <a:ln>
              <a:solidFill>
                <a:schemeClr val="accent2"/>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Summary!$L$2:$L$6</c:f>
              <c:strCache>
                <c:ptCount val="5"/>
                <c:pt idx="0">
                  <c:v>0-100</c:v>
                </c:pt>
                <c:pt idx="1">
                  <c:v>100-200</c:v>
                </c:pt>
                <c:pt idx="2">
                  <c:v>200-300</c:v>
                </c:pt>
                <c:pt idx="3">
                  <c:v>300-400</c:v>
                </c:pt>
                <c:pt idx="4">
                  <c:v>400-500</c:v>
                </c:pt>
              </c:strCache>
            </c:strRef>
          </c:cat>
          <c:val>
            <c:numRef>
              <c:f>Summary!$S$2:$S$6</c:f>
              <c:numCache>
                <c:formatCode>General</c:formatCode>
                <c:ptCount val="5"/>
                <c:pt idx="0">
                  <c:v>3</c:v>
                </c:pt>
                <c:pt idx="1">
                  <c:v>3</c:v>
                </c:pt>
                <c:pt idx="2">
                  <c:v>3</c:v>
                </c:pt>
                <c:pt idx="3">
                  <c:v>1</c:v>
                </c:pt>
                <c:pt idx="4">
                  <c:v>0</c:v>
                </c:pt>
              </c:numCache>
            </c:numRef>
          </c:val>
          <c:extLst>
            <c:ext xmlns:c16="http://schemas.microsoft.com/office/drawing/2014/chart" uri="{C3380CC4-5D6E-409C-BE32-E72D297353CC}">
              <c16:uniqueId val="{00000001-F573-44C7-82F0-93532E66B620}"/>
            </c:ext>
          </c:extLst>
        </c:ser>
        <c:ser>
          <c:idx val="3"/>
          <c:order val="2"/>
          <c:tx>
            <c:v>FY20-B</c:v>
          </c:tx>
          <c:spPr>
            <a:solidFill>
              <a:schemeClr val="accent4">
                <a:lumMod val="40000"/>
                <a:lumOff val="60000"/>
              </a:schemeClr>
            </a:solidFill>
            <a:ln>
              <a:solidFill>
                <a:schemeClr val="accent2"/>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Summary!$L$2:$L$6</c:f>
              <c:strCache>
                <c:ptCount val="5"/>
                <c:pt idx="0">
                  <c:v>0-100</c:v>
                </c:pt>
                <c:pt idx="1">
                  <c:v>100-200</c:v>
                </c:pt>
                <c:pt idx="2">
                  <c:v>200-300</c:v>
                </c:pt>
                <c:pt idx="3">
                  <c:v>300-400</c:v>
                </c:pt>
                <c:pt idx="4">
                  <c:v>400-500</c:v>
                </c:pt>
              </c:strCache>
            </c:strRef>
          </c:cat>
          <c:val>
            <c:numRef>
              <c:f>Summary!$U$2:$U$6</c:f>
              <c:numCache>
                <c:formatCode>General</c:formatCode>
                <c:ptCount val="5"/>
                <c:pt idx="0">
                  <c:v>0</c:v>
                </c:pt>
                <c:pt idx="1">
                  <c:v>6</c:v>
                </c:pt>
                <c:pt idx="2">
                  <c:v>3</c:v>
                </c:pt>
                <c:pt idx="3">
                  <c:v>1</c:v>
                </c:pt>
                <c:pt idx="4">
                  <c:v>0</c:v>
                </c:pt>
              </c:numCache>
            </c:numRef>
          </c:val>
          <c:extLst>
            <c:ext xmlns:c16="http://schemas.microsoft.com/office/drawing/2014/chart" uri="{C3380CC4-5D6E-409C-BE32-E72D297353CC}">
              <c16:uniqueId val="{00000002-F573-44C7-82F0-93532E66B620}"/>
            </c:ext>
          </c:extLst>
        </c:ser>
        <c:dLbls>
          <c:dLblPos val="outEnd"/>
          <c:showLegendKey val="0"/>
          <c:showVal val="1"/>
          <c:showCatName val="0"/>
          <c:showSerName val="0"/>
          <c:showPercent val="0"/>
          <c:showBubbleSize val="0"/>
        </c:dLbls>
        <c:gapWidth val="444"/>
        <c:overlap val="-90"/>
        <c:axId val="407769736"/>
        <c:axId val="407771376"/>
      </c:barChart>
      <c:catAx>
        <c:axId val="4077697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en-US" sz="1400" dirty="0"/>
                  <a:t>Award</a:t>
                </a:r>
                <a:r>
                  <a:rPr lang="en-US" sz="1400" baseline="0" dirty="0"/>
                  <a:t> Sizes (k$)</a:t>
                </a:r>
                <a:endParaRPr lang="en-US" sz="1400" dirty="0"/>
              </a:p>
            </c:rich>
          </c:tx>
          <c:layout>
            <c:manualLayout>
              <c:xMode val="edge"/>
              <c:yMode val="edge"/>
              <c:x val="0.41751266513755669"/>
              <c:y val="0.94711267605633798"/>
            </c:manualLayout>
          </c:layout>
          <c:overlay val="0"/>
          <c:spPr>
            <a:noFill/>
            <a:ln>
              <a:noFill/>
            </a:ln>
            <a:effectLst/>
          </c:spPr>
          <c:txPr>
            <a:bodyPr rot="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407771376"/>
        <c:crosses val="autoZero"/>
        <c:auto val="1"/>
        <c:lblAlgn val="ctr"/>
        <c:lblOffset val="100"/>
        <c:noMultiLvlLbl val="0"/>
      </c:catAx>
      <c:valAx>
        <c:axId val="407771376"/>
        <c:scaling>
          <c:orientation val="minMax"/>
        </c:scaling>
        <c:delete val="1"/>
        <c:axPos val="l"/>
        <c:numFmt formatCode="General" sourceLinked="1"/>
        <c:majorTickMark val="none"/>
        <c:minorTickMark val="none"/>
        <c:tickLblPos val="nextTo"/>
        <c:crossAx val="407769736"/>
        <c:crosses val="autoZero"/>
        <c:crossBetween val="between"/>
      </c:valAx>
      <c:spPr>
        <a:noFill/>
        <a:ln>
          <a:solidFill>
            <a:srgbClr val="EEECE1"/>
          </a:solidFill>
        </a:ln>
        <a:effectLst/>
      </c:spPr>
    </c:plotArea>
    <c:legend>
      <c:legendPos val="r"/>
      <c:layout>
        <c:manualLayout>
          <c:xMode val="edge"/>
          <c:yMode val="edge"/>
          <c:x val="0.79139812400002163"/>
          <c:y val="5.9558073377257617E-2"/>
          <c:w val="0.14506633202080377"/>
          <c:h val="0.176463189474321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Summary!$G$23:$G$34</c:f>
              <c:strCache>
                <c:ptCount val="12"/>
                <c:pt idx="0">
                  <c:v>8</c:v>
                </c:pt>
                <c:pt idx="1">
                  <c:v>8</c:v>
                </c:pt>
                <c:pt idx="2">
                  <c:v>2</c:v>
                </c:pt>
                <c:pt idx="3">
                  <c:v>0</c:v>
                </c:pt>
                <c:pt idx="4">
                  <c:v>0</c:v>
                </c:pt>
                <c:pt idx="5">
                  <c:v>1</c:v>
                </c:pt>
                <c:pt idx="6">
                  <c:v>1</c:v>
                </c:pt>
                <c:pt idx="7">
                  <c:v>0</c:v>
                </c:pt>
                <c:pt idx="8">
                  <c:v>1</c:v>
                </c:pt>
                <c:pt idx="9">
                  <c:v>0</c:v>
                </c:pt>
                <c:pt idx="10">
                  <c:v>0</c:v>
                </c:pt>
                <c:pt idx="11">
                  <c:v>0</c:v>
                </c:pt>
              </c:strCache>
            </c:strRef>
          </c:tx>
          <c:spPr>
            <a:solidFill>
              <a:schemeClr val="tx2"/>
            </a:solidFill>
            <a:ln>
              <a:noFill/>
            </a:ln>
            <a:effectLst/>
          </c:spPr>
          <c:invertIfNegative val="0"/>
          <c:cat>
            <c:numRef>
              <c:f>Summary!$E$23:$E$33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Summary!$G$23:$G$34</c:f>
              <c:numCache>
                <c:formatCode>General</c:formatCode>
                <c:ptCount val="12"/>
                <c:pt idx="0">
                  <c:v>8</c:v>
                </c:pt>
                <c:pt idx="1">
                  <c:v>8</c:v>
                </c:pt>
                <c:pt idx="2">
                  <c:v>2</c:v>
                </c:pt>
                <c:pt idx="3">
                  <c:v>0</c:v>
                </c:pt>
                <c:pt idx="4">
                  <c:v>0</c:v>
                </c:pt>
                <c:pt idx="5">
                  <c:v>1</c:v>
                </c:pt>
                <c:pt idx="6">
                  <c:v>1</c:v>
                </c:pt>
                <c:pt idx="7">
                  <c:v>0</c:v>
                </c:pt>
                <c:pt idx="8">
                  <c:v>1</c:v>
                </c:pt>
                <c:pt idx="9">
                  <c:v>0</c:v>
                </c:pt>
                <c:pt idx="10">
                  <c:v>0</c:v>
                </c:pt>
                <c:pt idx="11">
                  <c:v>0</c:v>
                </c:pt>
              </c:numCache>
            </c:numRef>
          </c:val>
          <c:extLst>
            <c:ext xmlns:c16="http://schemas.microsoft.com/office/drawing/2014/chart" uri="{C3380CC4-5D6E-409C-BE32-E72D297353CC}">
              <c16:uniqueId val="{00000000-7B34-40DF-BCED-9E269F55FA1F}"/>
            </c:ext>
          </c:extLst>
        </c:ser>
        <c:dLbls>
          <c:showLegendKey val="0"/>
          <c:showVal val="0"/>
          <c:showCatName val="0"/>
          <c:showSerName val="0"/>
          <c:showPercent val="0"/>
          <c:showBubbleSize val="0"/>
        </c:dLbls>
        <c:gapWidth val="219"/>
        <c:overlap val="-27"/>
        <c:axId val="648262424"/>
        <c:axId val="648262752"/>
      </c:barChart>
      <c:catAx>
        <c:axId val="64826242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Awards per</a:t>
                </a:r>
                <a:r>
                  <a:rPr lang="en-US" sz="1400" baseline="0"/>
                  <a:t> Company</a:t>
                </a:r>
                <a:endParaRPr 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8262752"/>
        <c:crossesAt val="0"/>
        <c:auto val="1"/>
        <c:lblAlgn val="ctr"/>
        <c:lblOffset val="100"/>
        <c:noMultiLvlLbl val="0"/>
      </c:catAx>
      <c:valAx>
        <c:axId val="6482627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Number of Companies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8262424"/>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40" cy="464820"/>
          </a:xfrm>
          <a:prstGeom prst="rect">
            <a:avLst/>
          </a:prstGeom>
        </p:spPr>
        <p:txBody>
          <a:bodyPr vert="horz" lIns="93151" tIns="46576" rIns="93151" bIns="46576" rtlCol="0"/>
          <a:lstStyle>
            <a:lvl1pPr algn="l">
              <a:defRPr sz="13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51" tIns="46576" rIns="93151" bIns="46576" rtlCol="0"/>
          <a:lstStyle>
            <a:lvl1pPr algn="r">
              <a:defRPr sz="1300"/>
            </a:lvl1pPr>
          </a:lstStyle>
          <a:p>
            <a:fld id="{729E668E-787D-48EA-9E9E-9A16E2304B92}" type="datetimeFigureOut">
              <a:rPr lang="en-US" smtClean="0"/>
              <a:pPr/>
              <a:t>12/17/2020</a:t>
            </a:fld>
            <a:endParaRPr lang="en-US" dirty="0"/>
          </a:p>
        </p:txBody>
      </p:sp>
      <p:sp>
        <p:nvSpPr>
          <p:cNvPr id="4" name="Footer Placeholder 3"/>
          <p:cNvSpPr>
            <a:spLocks noGrp="1"/>
          </p:cNvSpPr>
          <p:nvPr>
            <p:ph type="ftr" sz="quarter" idx="2"/>
          </p:nvPr>
        </p:nvSpPr>
        <p:spPr>
          <a:xfrm>
            <a:off x="4" y="8829967"/>
            <a:ext cx="3037840" cy="464820"/>
          </a:xfrm>
          <a:prstGeom prst="rect">
            <a:avLst/>
          </a:prstGeom>
        </p:spPr>
        <p:txBody>
          <a:bodyPr vert="horz" lIns="93151" tIns="46576" rIns="93151" bIns="4657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51" tIns="46576" rIns="93151" bIns="46576" rtlCol="0" anchor="b"/>
          <a:lstStyle>
            <a:lvl1pPr algn="r">
              <a:defRPr sz="1300"/>
            </a:lvl1pPr>
          </a:lstStyle>
          <a:p>
            <a:fld id="{1CE533FA-F37C-4162-A416-C6222908D3AB}" type="slidenum">
              <a:rPr lang="en-US" smtClean="0"/>
              <a:pPr/>
              <a:t>‹#›</a:t>
            </a:fld>
            <a:endParaRPr lang="en-US" dirty="0"/>
          </a:p>
        </p:txBody>
      </p:sp>
    </p:spTree>
    <p:extLst>
      <p:ext uri="{BB962C8B-B14F-4D97-AF65-F5344CB8AC3E}">
        <p14:creationId xmlns:p14="http://schemas.microsoft.com/office/powerpoint/2010/main" val="1778656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40" cy="464820"/>
          </a:xfrm>
          <a:prstGeom prst="rect">
            <a:avLst/>
          </a:prstGeom>
        </p:spPr>
        <p:txBody>
          <a:bodyPr vert="horz" lIns="93151" tIns="46576" rIns="93151" bIns="46576" rtlCol="0"/>
          <a:lstStyle>
            <a:lvl1pPr algn="l">
              <a:defRPr sz="13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51" tIns="46576" rIns="93151" bIns="46576" rtlCol="0"/>
          <a:lstStyle>
            <a:lvl1pPr algn="r">
              <a:defRPr sz="1300"/>
            </a:lvl1pPr>
          </a:lstStyle>
          <a:p>
            <a:fld id="{E16A126F-90B0-4449-A216-B7A281001699}" type="datetimeFigureOut">
              <a:rPr lang="en-US" smtClean="0"/>
              <a:pPr/>
              <a:t>12/17/2020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1" tIns="46576" rIns="93151" bIns="4657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1" tIns="46576" rIns="93151" bIns="465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967"/>
            <a:ext cx="3037840" cy="464820"/>
          </a:xfrm>
          <a:prstGeom prst="rect">
            <a:avLst/>
          </a:prstGeom>
        </p:spPr>
        <p:txBody>
          <a:bodyPr vert="horz" lIns="93151" tIns="46576" rIns="93151" bIns="4657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1" tIns="46576" rIns="93151" bIns="46576" rtlCol="0" anchor="b"/>
          <a:lstStyle>
            <a:lvl1pPr algn="r">
              <a:defRPr sz="1300"/>
            </a:lvl1pPr>
          </a:lstStyle>
          <a:p>
            <a:fld id="{921207F7-8D28-45C8-9171-1C01DBE26F75}" type="slidenum">
              <a:rPr lang="en-US" smtClean="0"/>
              <a:pPr/>
              <a:t>‹#›</a:t>
            </a:fld>
            <a:endParaRPr lang="en-US" dirty="0"/>
          </a:p>
        </p:txBody>
      </p:sp>
    </p:spTree>
    <p:extLst>
      <p:ext uri="{BB962C8B-B14F-4D97-AF65-F5344CB8AC3E}">
        <p14:creationId xmlns:p14="http://schemas.microsoft.com/office/powerpoint/2010/main" val="256186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207F7-8D28-45C8-9171-1C01DBE26F75}" type="slidenum">
              <a:rPr lang="en-US" smtClean="0"/>
              <a:pPr/>
              <a:t>2</a:t>
            </a:fld>
            <a:endParaRPr lang="en-US" dirty="0"/>
          </a:p>
        </p:txBody>
      </p:sp>
    </p:spTree>
    <p:extLst>
      <p:ext uri="{BB962C8B-B14F-4D97-AF65-F5344CB8AC3E}">
        <p14:creationId xmlns:p14="http://schemas.microsoft.com/office/powerpoint/2010/main" val="201735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207F7-8D28-45C8-9171-1C01DBE26F75}" type="slidenum">
              <a:rPr lang="en-US" smtClean="0"/>
              <a:pPr/>
              <a:t>11</a:t>
            </a:fld>
            <a:endParaRPr lang="en-US" dirty="0"/>
          </a:p>
        </p:txBody>
      </p:sp>
    </p:spTree>
    <p:extLst>
      <p:ext uri="{BB962C8B-B14F-4D97-AF65-F5344CB8AC3E}">
        <p14:creationId xmlns:p14="http://schemas.microsoft.com/office/powerpoint/2010/main" val="428103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207F7-8D28-45C8-9171-1C01DBE26F75}" type="slidenum">
              <a:rPr lang="en-US" smtClean="0"/>
              <a:pPr/>
              <a:t>3</a:t>
            </a:fld>
            <a:endParaRPr lang="en-US" dirty="0"/>
          </a:p>
        </p:txBody>
      </p:sp>
    </p:spTree>
    <p:extLst>
      <p:ext uri="{BB962C8B-B14F-4D97-AF65-F5344CB8AC3E}">
        <p14:creationId xmlns:p14="http://schemas.microsoft.com/office/powerpoint/2010/main" val="72067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207F7-8D28-45C8-9171-1C01DBE26F75}" type="slidenum">
              <a:rPr lang="en-US" smtClean="0"/>
              <a:pPr/>
              <a:t>4</a:t>
            </a:fld>
            <a:endParaRPr lang="en-US" dirty="0"/>
          </a:p>
        </p:txBody>
      </p:sp>
    </p:spTree>
    <p:extLst>
      <p:ext uri="{BB962C8B-B14F-4D97-AF65-F5344CB8AC3E}">
        <p14:creationId xmlns:p14="http://schemas.microsoft.com/office/powerpoint/2010/main" val="190056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207F7-8D28-45C8-9171-1C01DBE26F75}" type="slidenum">
              <a:rPr lang="en-US" smtClean="0"/>
              <a:pPr/>
              <a:t>5</a:t>
            </a:fld>
            <a:endParaRPr lang="en-US" dirty="0"/>
          </a:p>
        </p:txBody>
      </p:sp>
    </p:spTree>
    <p:extLst>
      <p:ext uri="{BB962C8B-B14F-4D97-AF65-F5344CB8AC3E}">
        <p14:creationId xmlns:p14="http://schemas.microsoft.com/office/powerpoint/2010/main" val="169769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207F7-8D28-45C8-9171-1C01DBE26F75}" type="slidenum">
              <a:rPr lang="en-US" smtClean="0"/>
              <a:pPr/>
              <a:t>6</a:t>
            </a:fld>
            <a:endParaRPr lang="en-US" dirty="0"/>
          </a:p>
        </p:txBody>
      </p:sp>
    </p:spTree>
    <p:extLst>
      <p:ext uri="{BB962C8B-B14F-4D97-AF65-F5344CB8AC3E}">
        <p14:creationId xmlns:p14="http://schemas.microsoft.com/office/powerpoint/2010/main" val="390701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207F7-8D28-45C8-9171-1C01DBE26F75}" type="slidenum">
              <a:rPr lang="en-US" smtClean="0"/>
              <a:pPr/>
              <a:t>7</a:t>
            </a:fld>
            <a:endParaRPr lang="en-US" dirty="0"/>
          </a:p>
        </p:txBody>
      </p:sp>
    </p:spTree>
    <p:extLst>
      <p:ext uri="{BB962C8B-B14F-4D97-AF65-F5344CB8AC3E}">
        <p14:creationId xmlns:p14="http://schemas.microsoft.com/office/powerpoint/2010/main" val="426329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207F7-8D28-45C8-9171-1C01DBE26F75}" type="slidenum">
              <a:rPr lang="en-US" smtClean="0"/>
              <a:pPr/>
              <a:t>8</a:t>
            </a:fld>
            <a:endParaRPr lang="en-US" dirty="0"/>
          </a:p>
        </p:txBody>
      </p:sp>
    </p:spTree>
    <p:extLst>
      <p:ext uri="{BB962C8B-B14F-4D97-AF65-F5344CB8AC3E}">
        <p14:creationId xmlns:p14="http://schemas.microsoft.com/office/powerpoint/2010/main" val="113908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207F7-8D28-45C8-9171-1C01DBE26F75}" type="slidenum">
              <a:rPr lang="en-US" smtClean="0"/>
              <a:pPr/>
              <a:t>9</a:t>
            </a:fld>
            <a:endParaRPr lang="en-US" dirty="0"/>
          </a:p>
        </p:txBody>
      </p:sp>
    </p:spTree>
    <p:extLst>
      <p:ext uri="{BB962C8B-B14F-4D97-AF65-F5344CB8AC3E}">
        <p14:creationId xmlns:p14="http://schemas.microsoft.com/office/powerpoint/2010/main" val="365956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207F7-8D28-45C8-9171-1C01DBE26F75}" type="slidenum">
              <a:rPr lang="en-US" smtClean="0"/>
              <a:pPr/>
              <a:t>10</a:t>
            </a:fld>
            <a:endParaRPr lang="en-US" dirty="0"/>
          </a:p>
        </p:txBody>
      </p:sp>
    </p:spTree>
    <p:extLst>
      <p:ext uri="{BB962C8B-B14F-4D97-AF65-F5344CB8AC3E}">
        <p14:creationId xmlns:p14="http://schemas.microsoft.com/office/powerpoint/2010/main" val="43282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078992"/>
          </a:xfrm>
          <a:prstGeom prst="rect">
            <a:avLst/>
          </a:prstGeom>
          <a:gradFill flip="none" rotWithShape="1">
            <a:gsLst>
              <a:gs pos="24000">
                <a:schemeClr val="bg1"/>
              </a:gs>
              <a:gs pos="48000">
                <a:schemeClr val="tx2"/>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3352800" y="137160"/>
            <a:ext cx="8737600" cy="838200"/>
          </a:xfrm>
          <a:prstGeom prst="rect">
            <a:avLst/>
          </a:prstGeom>
        </p:spPr>
        <p:txBody>
          <a:bodyPr anchor="ctr">
            <a:normAutofit/>
          </a:bodyPr>
          <a:lstStyle>
            <a:lvl1pPr algn="r">
              <a:defRPr sz="2800">
                <a:solidFill>
                  <a:schemeClr val="bg1">
                    <a:lumMod val="95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http://science.energy.gov/fes</a:t>
            </a:r>
          </a:p>
        </p:txBody>
      </p:sp>
      <p:sp>
        <p:nvSpPr>
          <p:cNvPr id="6" name="Slide Number Placeholder 5"/>
          <p:cNvSpPr>
            <a:spLocks noGrp="1"/>
          </p:cNvSpPr>
          <p:nvPr>
            <p:ph type="sldNum" sz="quarter" idx="12"/>
          </p:nvPr>
        </p:nvSpPr>
        <p:spPr>
          <a:xfrm>
            <a:off x="0" y="6475558"/>
            <a:ext cx="2844800" cy="365125"/>
          </a:xfrm>
        </p:spPr>
        <p:txBody>
          <a:bodyPr anchor="b"/>
          <a:lstStyle>
            <a:lvl1pPr algn="l">
              <a:defRPr/>
            </a:lvl1pPr>
          </a:lstStyle>
          <a:p>
            <a:fld id="{4D209A34-5889-4E16-8BD0-8C9F0C75090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3200" y="149638"/>
            <a:ext cx="3149600" cy="764762"/>
          </a:xfrm>
          <a:prstGeom prst="rect">
            <a:avLst/>
          </a:prstGeom>
        </p:spPr>
      </p:pic>
      <p:cxnSp>
        <p:nvCxnSpPr>
          <p:cNvPr id="12" name="Straight Connector 11"/>
          <p:cNvCxnSpPr/>
          <p:nvPr userDrawn="1"/>
        </p:nvCxnSpPr>
        <p:spPr>
          <a:xfrm>
            <a:off x="0" y="1088136"/>
            <a:ext cx="12192000" cy="0"/>
          </a:xfrm>
          <a:prstGeom prst="line">
            <a:avLst/>
          </a:prstGeom>
          <a:ln w="44450" cap="flat" cmpd="sng">
            <a:gradFill flip="none" rotWithShape="1">
              <a:gsLst>
                <a:gs pos="47000">
                  <a:schemeClr val="tx2">
                    <a:lumMod val="75000"/>
                  </a:schemeClr>
                </a:gs>
                <a:gs pos="69000">
                  <a:srgbClr val="007005"/>
                </a:gs>
              </a:gsLst>
              <a:lin ang="10800000" scaled="1"/>
              <a:tileRect/>
            </a:gradFill>
            <a:bevel/>
          </a:ln>
          <a:effectLst/>
          <a:scene3d>
            <a:camera prst="orthographicFront">
              <a:rot lat="0" lon="0" rev="0"/>
            </a:camera>
            <a:lightRig rig="threePt" dir="t"/>
          </a:scene3d>
          <a:sp3d prstMaterial="matte"/>
        </p:spPr>
        <p:style>
          <a:lnRef idx="3">
            <a:schemeClr val="accent6"/>
          </a:lnRef>
          <a:fillRef idx="0">
            <a:schemeClr val="accent6"/>
          </a:fillRef>
          <a:effectRef idx="2">
            <a:schemeClr val="accent6"/>
          </a:effectRef>
          <a:fontRef idx="minor">
            <a:schemeClr val="tx1"/>
          </a:fontRef>
        </p:style>
      </p:cxn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http://science.energy.gov/fes</a:t>
            </a:r>
          </a:p>
        </p:txBody>
      </p:sp>
      <p:sp>
        <p:nvSpPr>
          <p:cNvPr id="6" name="Slide Number Placeholder 5"/>
          <p:cNvSpPr>
            <a:spLocks noGrp="1"/>
          </p:cNvSpPr>
          <p:nvPr>
            <p:ph type="sldNum" sz="quarter" idx="12"/>
          </p:nvPr>
        </p:nvSpPr>
        <p:spPr/>
        <p:txBody>
          <a:bodyPr/>
          <a:lstStyle/>
          <a:p>
            <a:fld id="{4D209A34-5889-4E16-8BD0-8C9F0C75090B}"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http://science.energy.gov/fes</a:t>
            </a:r>
          </a:p>
        </p:txBody>
      </p:sp>
      <p:sp>
        <p:nvSpPr>
          <p:cNvPr id="6" name="Slide Number Placeholder 5"/>
          <p:cNvSpPr>
            <a:spLocks noGrp="1"/>
          </p:cNvSpPr>
          <p:nvPr>
            <p:ph type="sldNum" sz="quarter" idx="12"/>
          </p:nvPr>
        </p:nvSpPr>
        <p:spPr/>
        <p:txBody>
          <a:bodyPr/>
          <a:lstStyle/>
          <a:p>
            <a:fld id="{4D209A34-5889-4E16-8BD0-8C9F0C75090B}"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http://science.energy.gov/fes</a:t>
            </a:r>
          </a:p>
        </p:txBody>
      </p:sp>
      <p:sp>
        <p:nvSpPr>
          <p:cNvPr id="6" name="Slide Number Placeholder 5"/>
          <p:cNvSpPr>
            <a:spLocks noGrp="1"/>
          </p:cNvSpPr>
          <p:nvPr>
            <p:ph type="sldNum" sz="quarter" idx="12"/>
          </p:nvPr>
        </p:nvSpPr>
        <p:spPr/>
        <p:txBody>
          <a:bodyPr/>
          <a:lstStyle/>
          <a:p>
            <a:fld id="{4D209A34-5889-4E16-8BD0-8C9F0C75090B}" type="slidenum">
              <a:rPr lang="en-US" smtClean="0"/>
              <a:pPr/>
              <a:t>‹#›</a:t>
            </a:fld>
            <a:endParaRPr lang="en-US" dirty="0"/>
          </a:p>
        </p:txBody>
      </p:sp>
      <p:sp>
        <p:nvSpPr>
          <p:cNvPr id="7" name="Rectangle 6"/>
          <p:cNvSpPr/>
          <p:nvPr userDrawn="1"/>
        </p:nvSpPr>
        <p:spPr>
          <a:xfrm>
            <a:off x="0" y="0"/>
            <a:ext cx="12192000" cy="6858000"/>
          </a:xfrm>
          <a:prstGeom prst="rect">
            <a:avLst/>
          </a:prstGeom>
          <a:gradFill flip="none" rotWithShape="1">
            <a:gsLst>
              <a:gs pos="0">
                <a:schemeClr val="bg1">
                  <a:lumMod val="95000"/>
                </a:schemeClr>
              </a:gs>
              <a:gs pos="59000">
                <a:schemeClr val="tx2"/>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12192000" cy="1078992"/>
          </a:xfrm>
          <a:prstGeom prst="rect">
            <a:avLst/>
          </a:prstGeom>
          <a:gradFill flip="none" rotWithShape="1">
            <a:gsLst>
              <a:gs pos="24000">
                <a:schemeClr val="bg1"/>
              </a:gs>
              <a:gs pos="48000">
                <a:schemeClr val="tx2"/>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3200" y="149638"/>
            <a:ext cx="3149600" cy="764762"/>
          </a:xfrm>
          <a:prstGeom prst="rect">
            <a:avLst/>
          </a:prstGeom>
        </p:spPr>
      </p:pic>
      <p:cxnSp>
        <p:nvCxnSpPr>
          <p:cNvPr id="8" name="Straight Connector 7"/>
          <p:cNvCxnSpPr/>
          <p:nvPr userDrawn="1"/>
        </p:nvCxnSpPr>
        <p:spPr>
          <a:xfrm>
            <a:off x="0" y="1088136"/>
            <a:ext cx="12192000" cy="0"/>
          </a:xfrm>
          <a:prstGeom prst="line">
            <a:avLst/>
          </a:prstGeom>
          <a:ln w="44450" cap="flat" cmpd="sng">
            <a:gradFill flip="none" rotWithShape="1">
              <a:gsLst>
                <a:gs pos="47000">
                  <a:schemeClr val="tx2">
                    <a:lumMod val="75000"/>
                  </a:schemeClr>
                </a:gs>
                <a:gs pos="69000">
                  <a:srgbClr val="007005"/>
                </a:gs>
              </a:gsLst>
              <a:lin ang="10800000" scaled="1"/>
              <a:tileRect/>
            </a:gradFill>
            <a:bevel/>
          </a:ln>
          <a:effectLst/>
          <a:scene3d>
            <a:camera prst="orthographicFront">
              <a:rot lat="0" lon="0" rev="0"/>
            </a:camera>
            <a:lightRig rig="threePt" dir="t"/>
          </a:scene3d>
          <a:sp3d prstMaterial="matte"/>
        </p:spPr>
        <p:style>
          <a:lnRef idx="3">
            <a:schemeClr val="accent6"/>
          </a:lnRef>
          <a:fillRef idx="0">
            <a:schemeClr val="accent6"/>
          </a:fillRef>
          <a:effectRef idx="2">
            <a:schemeClr val="accent6"/>
          </a:effectRef>
          <a:fontRef idx="minor">
            <a:schemeClr val="tx1"/>
          </a:fontRef>
        </p:style>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http://science.energy.gov/fes</a:t>
            </a:r>
          </a:p>
        </p:txBody>
      </p:sp>
      <p:sp>
        <p:nvSpPr>
          <p:cNvPr id="7" name="Slide Number Placeholder 6"/>
          <p:cNvSpPr>
            <a:spLocks noGrp="1"/>
          </p:cNvSpPr>
          <p:nvPr>
            <p:ph type="sldNum" sz="quarter" idx="12"/>
          </p:nvPr>
        </p:nvSpPr>
        <p:spPr/>
        <p:txBody>
          <a:bodyPr/>
          <a:lstStyle/>
          <a:p>
            <a:fld id="{4D209A34-5889-4E16-8BD0-8C9F0C75090B}"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http://science.energy.gov/fes</a:t>
            </a:r>
          </a:p>
        </p:txBody>
      </p:sp>
      <p:sp>
        <p:nvSpPr>
          <p:cNvPr id="9" name="Slide Number Placeholder 8"/>
          <p:cNvSpPr>
            <a:spLocks noGrp="1"/>
          </p:cNvSpPr>
          <p:nvPr>
            <p:ph type="sldNum" sz="quarter" idx="12"/>
          </p:nvPr>
        </p:nvSpPr>
        <p:spPr/>
        <p:txBody>
          <a:bodyPr/>
          <a:lstStyle/>
          <a:p>
            <a:fld id="{4D209A34-5889-4E16-8BD0-8C9F0C75090B}"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http://science.energy.gov/fes</a:t>
            </a:r>
          </a:p>
        </p:txBody>
      </p:sp>
      <p:sp>
        <p:nvSpPr>
          <p:cNvPr id="5" name="Slide Number Placeholder 4"/>
          <p:cNvSpPr>
            <a:spLocks noGrp="1"/>
          </p:cNvSpPr>
          <p:nvPr>
            <p:ph type="sldNum" sz="quarter" idx="12"/>
          </p:nvPr>
        </p:nvSpPr>
        <p:spPr/>
        <p:txBody>
          <a:bodyPr/>
          <a:lstStyle/>
          <a:p>
            <a:fld id="{4D209A34-5889-4E16-8BD0-8C9F0C75090B}"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http://science.energy.gov/fes</a:t>
            </a:r>
          </a:p>
        </p:txBody>
      </p:sp>
      <p:sp>
        <p:nvSpPr>
          <p:cNvPr id="4" name="Slide Number Placeholder 3"/>
          <p:cNvSpPr>
            <a:spLocks noGrp="1"/>
          </p:cNvSpPr>
          <p:nvPr>
            <p:ph type="sldNum" sz="quarter" idx="12"/>
          </p:nvPr>
        </p:nvSpPr>
        <p:spPr/>
        <p:txBody>
          <a:bodyPr/>
          <a:lstStyle/>
          <a:p>
            <a:fld id="{4D209A34-5889-4E16-8BD0-8C9F0C75090B}"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http://science.energy.gov/fes</a:t>
            </a:r>
          </a:p>
        </p:txBody>
      </p:sp>
      <p:sp>
        <p:nvSpPr>
          <p:cNvPr id="7" name="Slide Number Placeholder 6"/>
          <p:cNvSpPr>
            <a:spLocks noGrp="1"/>
          </p:cNvSpPr>
          <p:nvPr>
            <p:ph type="sldNum" sz="quarter" idx="12"/>
          </p:nvPr>
        </p:nvSpPr>
        <p:spPr/>
        <p:txBody>
          <a:bodyPr/>
          <a:lstStyle/>
          <a:p>
            <a:fld id="{4D209A34-5889-4E16-8BD0-8C9F0C75090B}"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http://science.energy.gov/fes</a:t>
            </a:r>
          </a:p>
        </p:txBody>
      </p:sp>
      <p:sp>
        <p:nvSpPr>
          <p:cNvPr id="7" name="Slide Number Placeholder 6"/>
          <p:cNvSpPr>
            <a:spLocks noGrp="1"/>
          </p:cNvSpPr>
          <p:nvPr>
            <p:ph type="sldNum" sz="quarter" idx="12"/>
          </p:nvPr>
        </p:nvSpPr>
        <p:spPr/>
        <p:txBody>
          <a:bodyPr/>
          <a:lstStyle/>
          <a:p>
            <a:fld id="{4D209A34-5889-4E16-8BD0-8C9F0C75090B}"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078992"/>
          </a:xfrm>
          <a:prstGeom prst="rect">
            <a:avLst/>
          </a:prstGeom>
          <a:gradFill flip="none" rotWithShape="1">
            <a:gsLst>
              <a:gs pos="24000">
                <a:schemeClr val="bg1"/>
              </a:gs>
              <a:gs pos="48000">
                <a:schemeClr val="tx2"/>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203200" y="149638"/>
            <a:ext cx="3149600" cy="764762"/>
          </a:xfrm>
          <a:prstGeom prst="rect">
            <a:avLst/>
          </a:prstGeom>
        </p:spPr>
      </p:pic>
      <p:cxnSp>
        <p:nvCxnSpPr>
          <p:cNvPr id="10" name="Straight Connector 9"/>
          <p:cNvCxnSpPr/>
          <p:nvPr userDrawn="1"/>
        </p:nvCxnSpPr>
        <p:spPr>
          <a:xfrm>
            <a:off x="0" y="1088136"/>
            <a:ext cx="12192000" cy="0"/>
          </a:xfrm>
          <a:prstGeom prst="line">
            <a:avLst/>
          </a:prstGeom>
          <a:ln w="44450" cap="flat" cmpd="sng">
            <a:gradFill flip="none" rotWithShape="1">
              <a:gsLst>
                <a:gs pos="47000">
                  <a:schemeClr val="tx2">
                    <a:lumMod val="75000"/>
                  </a:schemeClr>
                </a:gs>
                <a:gs pos="69000">
                  <a:srgbClr val="007005"/>
                </a:gs>
              </a:gsLst>
              <a:lin ang="10800000" scaled="1"/>
              <a:tileRect/>
            </a:gradFill>
            <a:bevel/>
          </a:ln>
          <a:effectLst/>
          <a:scene3d>
            <a:camera prst="orthographicFront">
              <a:rot lat="0" lon="0" rev="0"/>
            </a:camera>
            <a:lightRig rig="threePt" dir="t"/>
          </a:scene3d>
          <a:sp3d prstMaterial="matte"/>
        </p:spPr>
        <p:style>
          <a:lnRef idx="3">
            <a:schemeClr val="accent6"/>
          </a:lnRef>
          <a:fillRef idx="0">
            <a:schemeClr val="accent6"/>
          </a:fillRef>
          <a:effectRef idx="2">
            <a:schemeClr val="accent6"/>
          </a:effectRef>
          <a:fontRef idx="minor">
            <a:schemeClr val="tx1"/>
          </a:fontRef>
        </p:style>
      </p:cxn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http://science.energy.gov/fes</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09A34-5889-4E16-8BD0-8C9F0C7509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infuse@ornl.gov" TargetMode="External"/><Relationship Id="rId2" Type="http://schemas.openxmlformats.org/officeDocument/2006/relationships/hyperlink" Target="mailto:daniel.clark@science.doe.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energy.gov/science/articles/department-energy-announces-private-public-awards-advance-fusion-energy-technology" TargetMode="External"/><Relationship Id="rId5" Type="http://schemas.openxmlformats.org/officeDocument/2006/relationships/image" Target="../media/image5.png"/><Relationship Id="rId4" Type="http://schemas.openxmlformats.org/officeDocument/2006/relationships/hyperlink" Target="https://infuse.ornl.gov/"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infuse.ornl.gov/wp-content/uploads/2019/12/2020INFUSE_Workshop_ORNL_Youchison-1.pdf" TargetMode="External"/><Relationship Id="rId13" Type="http://schemas.openxmlformats.org/officeDocument/2006/relationships/image" Target="../media/image6.jpeg"/><Relationship Id="rId3" Type="http://schemas.openxmlformats.org/officeDocument/2006/relationships/hyperlink" Target="http://infuse.ornl.gov/wp-content/uploads/2019/12/2020INFUSE_Workshop_BNL_Gupta.pdf" TargetMode="External"/><Relationship Id="rId7" Type="http://schemas.openxmlformats.org/officeDocument/2006/relationships/hyperlink" Target="http://infuse.ornl.gov/wp-content/uploads/2019/12/2020INFUSE_Workshop_LANL_Wurden.pdf" TargetMode="External"/><Relationship Id="rId12" Type="http://schemas.openxmlformats.org/officeDocument/2006/relationships/hyperlink" Target="http://infuse.ornl.gov/wp-content/uploads/2019/12/2020INFUSE_Workshop_SRNL_Babineau.pptx" TargetMode="External"/><Relationship Id="rId2" Type="http://schemas.openxmlformats.org/officeDocument/2006/relationships/notesSlide" Target="../notesSlides/notesSlide3.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infuse.ornl.gov/wp-content/uploads/2019/12/2020INFUSE_Workshop_LLNL_Dimits.pdf" TargetMode="External"/><Relationship Id="rId11" Type="http://schemas.openxmlformats.org/officeDocument/2006/relationships/hyperlink" Target="http://infuse.ornl.gov/wp-content/uploads/2019/12/2020INFUSE_Workshop_SNL_Kolasinski.pdf" TargetMode="External"/><Relationship Id="rId5" Type="http://schemas.openxmlformats.org/officeDocument/2006/relationships/hyperlink" Target="http://infuse.ornl.gov/wp-content/uploads/2019/12/2020INFUSE_Workshop_LBNL_Gourlay.pdf" TargetMode="External"/><Relationship Id="rId15" Type="http://schemas.openxmlformats.org/officeDocument/2006/relationships/image" Target="../media/image8.png"/><Relationship Id="rId10" Type="http://schemas.openxmlformats.org/officeDocument/2006/relationships/hyperlink" Target="http://infuse.ornl.gov/wp-content/uploads/2019/12/2020INFUSE_Workshop_PPPL_Diallo.pdf" TargetMode="External"/><Relationship Id="rId4" Type="http://schemas.openxmlformats.org/officeDocument/2006/relationships/hyperlink" Target="http://infuse.ornl.gov/wp-content/uploads/2019/12/2020INFUSE_Workshop_INL_Merrill.pptx" TargetMode="External"/><Relationship Id="rId9" Type="http://schemas.openxmlformats.org/officeDocument/2006/relationships/hyperlink" Target="http://infuse.ornl.gov/wp-content/uploads/2019/12/2020INFUSE_Workshop_PNNL_Patello.pptx" TargetMode="External"/><Relationship Id="rId1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infuse.ornl.gov/rfa-announcement-and-submissio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infuse.ornl.gov/?s=abstract&amp;filter=&amp;ls="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hdwallpapersbase.com/wp-content/uploads/2012/10/the-sun-wallpap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9633" y="0"/>
            <a:ext cx="1222163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2400"/>
            <a:ext cx="8731120" cy="1323439"/>
          </a:xfrm>
          <a:prstGeom prst="rect">
            <a:avLst/>
          </a:prstGeom>
        </p:spPr>
        <p:txBody>
          <a:bodyPr wrap="square">
            <a:spAutoFit/>
          </a:bodyPr>
          <a:lstStyle/>
          <a:p>
            <a:pPr>
              <a:defRPr/>
            </a:pPr>
            <a:r>
              <a:rPr lang="en-US" sz="4000" b="1" dirty="0">
                <a:ln w="12700">
                  <a:noFill/>
                  <a:prstDash val="solid"/>
                </a:ln>
                <a:solidFill>
                  <a:prstClr val="white"/>
                </a:solidFill>
                <a:effectLst>
                  <a:outerShdw blurRad="38100" dist="38100" dir="2700000" algn="tl">
                    <a:srgbClr val="000000">
                      <a:alpha val="43137"/>
                    </a:srgbClr>
                  </a:outerShdw>
                </a:effectLst>
                <a:latin typeface="Calibri"/>
              </a:rPr>
              <a:t>Innovation Network for Fusion Energy (INFUSE) Program Overview</a:t>
            </a:r>
          </a:p>
        </p:txBody>
      </p:sp>
      <p:sp>
        <p:nvSpPr>
          <p:cNvPr id="5" name="TextBox 4"/>
          <p:cNvSpPr txBox="1"/>
          <p:nvPr/>
        </p:nvSpPr>
        <p:spPr>
          <a:xfrm>
            <a:off x="342900" y="3429000"/>
            <a:ext cx="5274733" cy="1323439"/>
          </a:xfrm>
          <a:prstGeom prst="rect">
            <a:avLst/>
          </a:prstGeom>
          <a:noFill/>
        </p:spPr>
        <p:txBody>
          <a:bodyPr wrap="square" rtlCol="0">
            <a:spAutoFit/>
          </a:bodyPr>
          <a:lstStyle/>
          <a:p>
            <a:pPr>
              <a:defRPr/>
            </a:pPr>
            <a:r>
              <a:rPr lang="en-US" sz="2800" b="1" dirty="0">
                <a:solidFill>
                  <a:prstClr val="white"/>
                </a:solidFill>
                <a:effectLst>
                  <a:outerShdw blurRad="38100" dist="38100" dir="2700000" algn="tl">
                    <a:srgbClr val="000000">
                      <a:alpha val="43137"/>
                    </a:srgbClr>
                  </a:outerShdw>
                </a:effectLst>
                <a:latin typeface="Calibri"/>
              </a:rPr>
              <a:t>Daniel Clark</a:t>
            </a:r>
          </a:p>
          <a:p>
            <a:pPr>
              <a:defRPr/>
            </a:pPr>
            <a:r>
              <a:rPr lang="en-US" sz="2800" b="1" dirty="0">
                <a:solidFill>
                  <a:prstClr val="white"/>
                </a:solidFill>
                <a:effectLst>
                  <a:outerShdw blurRad="38100" dist="38100" dir="2700000" algn="tl">
                    <a:srgbClr val="000000">
                      <a:alpha val="43137"/>
                    </a:srgbClr>
                  </a:outerShdw>
                </a:effectLst>
                <a:latin typeface="Calibri"/>
              </a:rPr>
              <a:t>Materials Program Manager</a:t>
            </a:r>
            <a:endParaRPr lang="en-US" sz="2400" b="1" dirty="0">
              <a:solidFill>
                <a:prstClr val="white"/>
              </a:solidFill>
              <a:effectLst>
                <a:outerShdw blurRad="38100" dist="38100" dir="2700000" algn="tl">
                  <a:srgbClr val="000000">
                    <a:alpha val="43137"/>
                  </a:srgbClr>
                </a:outerShdw>
              </a:effectLst>
              <a:latin typeface="Calibri"/>
            </a:endParaRPr>
          </a:p>
          <a:p>
            <a:pPr>
              <a:defRPr/>
            </a:pPr>
            <a:r>
              <a:rPr lang="en-US" sz="2400" b="1" dirty="0">
                <a:solidFill>
                  <a:prstClr val="white"/>
                </a:solidFill>
                <a:effectLst>
                  <a:outerShdw blurRad="38100" dist="38100" dir="2700000" algn="tl">
                    <a:srgbClr val="000000">
                      <a:alpha val="43137"/>
                    </a:srgbClr>
                  </a:outerShdw>
                </a:effectLst>
                <a:latin typeface="Calibri"/>
              </a:rPr>
              <a:t>Office of Fusion Energy Sciences</a:t>
            </a:r>
          </a:p>
        </p:txBody>
      </p:sp>
      <p:sp>
        <p:nvSpPr>
          <p:cNvPr id="6" name="TextBox 5"/>
          <p:cNvSpPr txBox="1"/>
          <p:nvPr/>
        </p:nvSpPr>
        <p:spPr>
          <a:xfrm>
            <a:off x="5715000" y="5590269"/>
            <a:ext cx="6291630" cy="830997"/>
          </a:xfrm>
          <a:prstGeom prst="rect">
            <a:avLst/>
          </a:prstGeom>
          <a:noFill/>
        </p:spPr>
        <p:txBody>
          <a:bodyPr wrap="square" rtlCol="0">
            <a:spAutoFit/>
          </a:bodyPr>
          <a:lstStyle/>
          <a:p>
            <a:pPr algn="r">
              <a:defRPr/>
            </a:pPr>
            <a:r>
              <a:rPr lang="en-US" sz="2400" dirty="0">
                <a:solidFill>
                  <a:schemeClr val="bg1"/>
                </a:solidFill>
                <a:effectLst>
                  <a:outerShdw blurRad="38100" dist="38100" dir="2700000" algn="tl">
                    <a:srgbClr val="000000">
                      <a:alpha val="43137"/>
                    </a:srgbClr>
                  </a:outerShdw>
                </a:effectLst>
              </a:rPr>
              <a:t>Fusion Power Associates 41</a:t>
            </a:r>
            <a:r>
              <a:rPr lang="en-US" sz="2400" baseline="30000" dirty="0">
                <a:solidFill>
                  <a:schemeClr val="bg1"/>
                </a:solidFill>
                <a:effectLst>
                  <a:outerShdw blurRad="38100" dist="38100" dir="2700000" algn="tl">
                    <a:srgbClr val="000000">
                      <a:alpha val="43137"/>
                    </a:srgbClr>
                  </a:outerShdw>
                </a:effectLst>
              </a:rPr>
              <a:t>st</a:t>
            </a:r>
            <a:r>
              <a:rPr lang="en-US" sz="2400" dirty="0">
                <a:solidFill>
                  <a:schemeClr val="bg1"/>
                </a:solidFill>
                <a:effectLst>
                  <a:outerShdw blurRad="38100" dist="38100" dir="2700000" algn="tl">
                    <a:srgbClr val="000000">
                      <a:alpha val="43137"/>
                    </a:srgbClr>
                  </a:outerShdw>
                </a:effectLst>
              </a:rPr>
              <a:t> Annual Meeting</a:t>
            </a:r>
          </a:p>
          <a:p>
            <a:pPr algn="r">
              <a:defRPr/>
            </a:pPr>
            <a:r>
              <a:rPr lang="en-US" sz="2400" dirty="0">
                <a:solidFill>
                  <a:schemeClr val="bg1"/>
                </a:solidFill>
                <a:effectLst>
                  <a:outerShdw blurRad="38100" dist="38100" dir="2700000" algn="tl">
                    <a:srgbClr val="000000">
                      <a:alpha val="43137"/>
                    </a:srgbClr>
                  </a:outerShdw>
                </a:effectLst>
              </a:rPr>
              <a:t>December 17, 2020</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900" y="5590269"/>
            <a:ext cx="3124200" cy="1011460"/>
          </a:xfrm>
          <a:prstGeom prst="rect">
            <a:avLst/>
          </a:prstGeom>
        </p:spPr>
      </p:pic>
    </p:spTree>
    <p:extLst>
      <p:ext uri="{BB962C8B-B14F-4D97-AF65-F5344CB8AC3E}">
        <p14:creationId xmlns:p14="http://schemas.microsoft.com/office/powerpoint/2010/main" val="385199664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Diversity</a:t>
            </a:r>
          </a:p>
        </p:txBody>
      </p:sp>
      <p:sp>
        <p:nvSpPr>
          <p:cNvPr id="3" name="Slide Number Placeholder 2"/>
          <p:cNvSpPr>
            <a:spLocks noGrp="1"/>
          </p:cNvSpPr>
          <p:nvPr>
            <p:ph type="sldNum" sz="quarter" idx="12"/>
          </p:nvPr>
        </p:nvSpPr>
        <p:spPr/>
        <p:txBody>
          <a:bodyPr/>
          <a:lstStyle/>
          <a:p>
            <a:fld id="{4D209A34-5889-4E16-8BD0-8C9F0C75090B}" type="slidenum">
              <a:rPr lang="en-US" smtClean="0"/>
              <a:pPr/>
              <a:t>10</a:t>
            </a:fld>
            <a:endParaRPr lang="en-US" dirty="0"/>
          </a:p>
        </p:txBody>
      </p:sp>
      <p:graphicFrame>
        <p:nvGraphicFramePr>
          <p:cNvPr id="5" name="Table 4">
            <a:extLst>
              <a:ext uri="{FF2B5EF4-FFF2-40B4-BE49-F238E27FC236}">
                <a16:creationId xmlns:a16="http://schemas.microsoft.com/office/drawing/2014/main" id="{F581932A-1B3B-49DC-A79A-E76EB0B3E09B}"/>
              </a:ext>
            </a:extLst>
          </p:cNvPr>
          <p:cNvGraphicFramePr>
            <a:graphicFrameLocks noGrp="1"/>
          </p:cNvGraphicFramePr>
          <p:nvPr>
            <p:extLst>
              <p:ext uri="{D42A27DB-BD31-4B8C-83A1-F6EECF244321}">
                <p14:modId xmlns:p14="http://schemas.microsoft.com/office/powerpoint/2010/main" val="3095674022"/>
              </p:ext>
            </p:extLst>
          </p:nvPr>
        </p:nvGraphicFramePr>
        <p:xfrm>
          <a:off x="249689" y="1768112"/>
          <a:ext cx="4343400" cy="1693545"/>
        </p:xfrm>
        <a:graphic>
          <a:graphicData uri="http://schemas.openxmlformats.org/drawingml/2006/table">
            <a:tbl>
              <a:tblPr/>
              <a:tblGrid>
                <a:gridCol w="1085850">
                  <a:extLst>
                    <a:ext uri="{9D8B030D-6E8A-4147-A177-3AD203B41FA5}">
                      <a16:colId xmlns:a16="http://schemas.microsoft.com/office/drawing/2014/main" val="1933921412"/>
                    </a:ext>
                  </a:extLst>
                </a:gridCol>
                <a:gridCol w="1085850">
                  <a:extLst>
                    <a:ext uri="{9D8B030D-6E8A-4147-A177-3AD203B41FA5}">
                      <a16:colId xmlns:a16="http://schemas.microsoft.com/office/drawing/2014/main" val="2095713247"/>
                    </a:ext>
                  </a:extLst>
                </a:gridCol>
                <a:gridCol w="1085850">
                  <a:extLst>
                    <a:ext uri="{9D8B030D-6E8A-4147-A177-3AD203B41FA5}">
                      <a16:colId xmlns:a16="http://schemas.microsoft.com/office/drawing/2014/main" val="4048372171"/>
                    </a:ext>
                  </a:extLst>
                </a:gridCol>
                <a:gridCol w="1085850">
                  <a:extLst>
                    <a:ext uri="{9D8B030D-6E8A-4147-A177-3AD203B41FA5}">
                      <a16:colId xmlns:a16="http://schemas.microsoft.com/office/drawing/2014/main" val="1842300661"/>
                    </a:ext>
                  </a:extLst>
                </a:gridCol>
              </a:tblGrid>
              <a:tr h="381000">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Total Requests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Unique Requesters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Unique Awardees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8553326"/>
                  </a:ext>
                </a:extLst>
              </a:tr>
              <a:tr h="190500">
                <a:tc>
                  <a:txBody>
                    <a:bodyPr/>
                    <a:lstStyle/>
                    <a:p>
                      <a:pPr algn="l" fontAlgn="b"/>
                      <a:r>
                        <a:rPr lang="en-US" sz="1800" b="0" i="0" u="none" strike="noStrike">
                          <a:solidFill>
                            <a:srgbClr val="000000"/>
                          </a:solidFill>
                          <a:effectLst/>
                          <a:latin typeface="Calibri" panose="020F0502020204030204" pitchFamily="34" charset="0"/>
                        </a:rPr>
                        <a:t>All RFA's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0" i="0" u="none" strike="noStrike">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0" i="0" u="none" strike="noStrike" dirty="0">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0"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124871358"/>
                  </a:ext>
                </a:extLst>
              </a:tr>
              <a:tr h="190500">
                <a:tc>
                  <a:txBody>
                    <a:bodyPr/>
                    <a:lstStyle/>
                    <a:p>
                      <a:pPr algn="l" fontAlgn="b"/>
                      <a:r>
                        <a:rPr lang="en-US" sz="1800" b="0" i="0" u="none" strike="noStrike">
                          <a:solidFill>
                            <a:srgbClr val="000000"/>
                          </a:solidFill>
                          <a:effectLst/>
                          <a:latin typeface="Calibri" panose="020F0502020204030204" pitchFamily="34" charset="0"/>
                        </a:rPr>
                        <a:t>FY19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615716241"/>
                  </a:ext>
                </a:extLst>
              </a:tr>
              <a:tr h="190500">
                <a:tc>
                  <a:txBody>
                    <a:bodyPr/>
                    <a:lstStyle/>
                    <a:p>
                      <a:pPr algn="l" fontAlgn="b"/>
                      <a:r>
                        <a:rPr lang="en-US" sz="1800" b="0" i="0" u="none" strike="noStrike">
                          <a:solidFill>
                            <a:srgbClr val="000000"/>
                          </a:solidFill>
                          <a:effectLst/>
                          <a:latin typeface="Calibri" panose="020F0502020204030204" pitchFamily="34" charset="0"/>
                        </a:rPr>
                        <a:t>FY20-A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43579165"/>
                  </a:ext>
                </a:extLst>
              </a:tr>
              <a:tr h="190500">
                <a:tc>
                  <a:txBody>
                    <a:bodyPr/>
                    <a:lstStyle/>
                    <a:p>
                      <a:pPr algn="l" fontAlgn="b"/>
                      <a:r>
                        <a:rPr lang="en-US" sz="1800" b="0" i="0" u="none" strike="noStrike">
                          <a:solidFill>
                            <a:srgbClr val="000000"/>
                          </a:solidFill>
                          <a:effectLst/>
                          <a:latin typeface="Calibri" panose="020F0502020204030204" pitchFamily="34" charset="0"/>
                        </a:rPr>
                        <a:t>FY20-B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8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8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174500229"/>
                  </a:ext>
                </a:extLst>
              </a:tr>
            </a:tbl>
          </a:graphicData>
        </a:graphic>
      </p:graphicFrame>
      <p:graphicFrame>
        <p:nvGraphicFramePr>
          <p:cNvPr id="13" name="Chart 12">
            <a:extLst>
              <a:ext uri="{FF2B5EF4-FFF2-40B4-BE49-F238E27FC236}">
                <a16:creationId xmlns:a16="http://schemas.microsoft.com/office/drawing/2014/main" id="{5D6410D7-DC20-4972-97CC-70342230A8BC}"/>
              </a:ext>
            </a:extLst>
          </p:cNvPr>
          <p:cNvGraphicFramePr>
            <a:graphicFrameLocks/>
          </p:cNvGraphicFramePr>
          <p:nvPr>
            <p:extLst>
              <p:ext uri="{D42A27DB-BD31-4B8C-83A1-F6EECF244321}">
                <p14:modId xmlns:p14="http://schemas.microsoft.com/office/powerpoint/2010/main" val="1544308466"/>
              </p:ext>
            </p:extLst>
          </p:nvPr>
        </p:nvGraphicFramePr>
        <p:xfrm>
          <a:off x="4876800" y="1600200"/>
          <a:ext cx="6781800" cy="487535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A688094F-FBB9-4659-A8B7-85F9E214035A}"/>
              </a:ext>
            </a:extLst>
          </p:cNvPr>
          <p:cNvSpPr/>
          <p:nvPr/>
        </p:nvSpPr>
        <p:spPr>
          <a:xfrm>
            <a:off x="290994" y="3810000"/>
            <a:ext cx="4567145" cy="1754326"/>
          </a:xfrm>
          <a:prstGeom prst="rect">
            <a:avLst/>
          </a:prstGeom>
        </p:spPr>
        <p:txBody>
          <a:bodyPr wrap="square">
            <a:spAutoFit/>
          </a:bodyPr>
          <a:lstStyle/>
          <a:p>
            <a:pPr marL="285750" indent="-285750">
              <a:buFont typeface="Arial" panose="020B0604020202020204" pitchFamily="34" charset="0"/>
              <a:buChar char="•"/>
            </a:pPr>
            <a:r>
              <a:rPr lang="en-US" dirty="0"/>
              <a:t>One Company was selected in FY19 but ultimately declined due to cost-share complications</a:t>
            </a:r>
          </a:p>
          <a:p>
            <a:pPr marL="285750" indent="-285750">
              <a:buFont typeface="Arial" panose="020B0604020202020204" pitchFamily="34" charset="0"/>
              <a:buChar char="•"/>
            </a:pPr>
            <a:r>
              <a:rPr lang="en-US" dirty="0"/>
              <a:t>Of the 7 other companies who were unawarded, 5 only submitted once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031173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Outlook</a:t>
            </a:r>
          </a:p>
        </p:txBody>
      </p:sp>
      <p:sp>
        <p:nvSpPr>
          <p:cNvPr id="3" name="Slide Number Placeholder 2"/>
          <p:cNvSpPr>
            <a:spLocks noGrp="1"/>
          </p:cNvSpPr>
          <p:nvPr>
            <p:ph type="sldNum" sz="quarter" idx="12"/>
          </p:nvPr>
        </p:nvSpPr>
        <p:spPr/>
        <p:txBody>
          <a:bodyPr/>
          <a:lstStyle/>
          <a:p>
            <a:fld id="{4D209A34-5889-4E16-8BD0-8C9F0C75090B}" type="slidenum">
              <a:rPr lang="en-US" smtClean="0"/>
              <a:pPr/>
              <a:t>11</a:t>
            </a:fld>
            <a:endParaRPr lang="en-US" dirty="0"/>
          </a:p>
        </p:txBody>
      </p:sp>
      <p:sp>
        <p:nvSpPr>
          <p:cNvPr id="4" name="Rectangle 3">
            <a:extLst>
              <a:ext uri="{FF2B5EF4-FFF2-40B4-BE49-F238E27FC236}">
                <a16:creationId xmlns:a16="http://schemas.microsoft.com/office/drawing/2014/main" id="{42243B59-D6CD-4B28-A219-07DA94CFDF85}"/>
              </a:ext>
            </a:extLst>
          </p:cNvPr>
          <p:cNvSpPr/>
          <p:nvPr/>
        </p:nvSpPr>
        <p:spPr>
          <a:xfrm>
            <a:off x="152400" y="1295400"/>
            <a:ext cx="11811000" cy="4770537"/>
          </a:xfrm>
          <a:prstGeom prst="rect">
            <a:avLst/>
          </a:prstGeom>
        </p:spPr>
        <p:txBody>
          <a:bodyPr wrap="square">
            <a:spAutoFit/>
          </a:bodyPr>
          <a:lstStyle/>
          <a:p>
            <a:r>
              <a:rPr lang="en-US" sz="2400" dirty="0"/>
              <a:t>FES and the INFUSE Team are continuing to evaluate the INFUSE Program moving forward to ensure success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First round of Awards are ending in the next few months- Awardees will submit final reports, including highlight, publications, and other metrics of success</a:t>
            </a:r>
          </a:p>
          <a:p>
            <a:pPr marL="285750" indent="-285750">
              <a:buFont typeface="Arial" panose="020B0604020202020204" pitchFamily="34" charset="0"/>
              <a:buChar char="•"/>
            </a:pPr>
            <a:r>
              <a:rPr lang="en-US" sz="2000" dirty="0"/>
              <a:t>Two INFUSE Workshops have been held to help bring the labs and private industry together as well as to provide feedback on room for improvement</a:t>
            </a:r>
          </a:p>
          <a:p>
            <a:pPr marL="742950" lvl="1" indent="-285750">
              <a:buFont typeface="Arial" panose="020B0604020202020204" pitchFamily="34" charset="0"/>
              <a:buChar char="•"/>
            </a:pPr>
            <a:r>
              <a:rPr lang="en-US" sz="2000" dirty="0"/>
              <a:t>FY21 Workshop was cohosted by FES, the Electric Power Research Institute (EPRI), and the Fusion Industry Association (FIA)</a:t>
            </a:r>
          </a:p>
          <a:p>
            <a:pPr marL="742950" lvl="1" indent="-285750">
              <a:buFont typeface="Arial" panose="020B0604020202020204" pitchFamily="34" charset="0"/>
              <a:buChar char="•"/>
            </a:pPr>
            <a:r>
              <a:rPr lang="en-US" sz="2000" dirty="0"/>
              <a:t>Included over 195 Participates from private companies, DOE laboratories, universities, international organizations and utilities</a:t>
            </a:r>
          </a:p>
          <a:p>
            <a:pPr marL="285750" indent="-285750">
              <a:buFont typeface="Arial" panose="020B0604020202020204" pitchFamily="34" charset="0"/>
              <a:buChar char="•"/>
            </a:pPr>
            <a:r>
              <a:rPr lang="en-US" sz="2000" dirty="0"/>
              <a:t>FES is considering additional modifications to meeting company needs</a:t>
            </a:r>
          </a:p>
          <a:p>
            <a:pPr marL="285750" indent="-285750">
              <a:buFont typeface="Arial" panose="020B0604020202020204" pitchFamily="34" charset="0"/>
              <a:buChar char="•"/>
            </a:pPr>
            <a:r>
              <a:rPr lang="en-US" sz="2000" dirty="0"/>
              <a:t>FES is actively exploring other opportunities for more readily engaging private industry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4200952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Slide Number Placeholder 4"/>
          <p:cNvSpPr>
            <a:spLocks noGrp="1"/>
          </p:cNvSpPr>
          <p:nvPr>
            <p:ph type="sldNum" sz="quarter" idx="12"/>
          </p:nvPr>
        </p:nvSpPr>
        <p:spPr/>
        <p:txBody>
          <a:bodyPr/>
          <a:lstStyle/>
          <a:p>
            <a:fld id="{4D209A34-5889-4E16-8BD0-8C9F0C75090B}" type="slidenum">
              <a:rPr lang="en-US" smtClean="0"/>
              <a:pPr/>
              <a:t>12</a:t>
            </a:fld>
            <a:endParaRPr lang="en-US" dirty="0"/>
          </a:p>
        </p:txBody>
      </p:sp>
      <p:sp>
        <p:nvSpPr>
          <p:cNvPr id="4" name="Content Placeholder 3">
            <a:extLst>
              <a:ext uri="{FF2B5EF4-FFF2-40B4-BE49-F238E27FC236}">
                <a16:creationId xmlns:a16="http://schemas.microsoft.com/office/drawing/2014/main" id="{A9674188-6D4E-402C-98BE-2A319DFE122E}"/>
              </a:ext>
            </a:extLst>
          </p:cNvPr>
          <p:cNvSpPr>
            <a:spLocks noGrp="1"/>
          </p:cNvSpPr>
          <p:nvPr>
            <p:ph idx="1"/>
          </p:nvPr>
        </p:nvSpPr>
        <p:spPr/>
        <p:txBody>
          <a:bodyPr/>
          <a:lstStyle/>
          <a:p>
            <a:pPr marL="0" indent="0" algn="ctr">
              <a:buNone/>
            </a:pPr>
            <a:endParaRPr lang="en-US" dirty="0"/>
          </a:p>
          <a:p>
            <a:pPr marL="0" indent="0" algn="ctr">
              <a:buNone/>
            </a:pPr>
            <a:r>
              <a:rPr lang="en-US" dirty="0"/>
              <a:t>Questions</a:t>
            </a:r>
          </a:p>
          <a:p>
            <a:pPr marL="0" indent="0" algn="ctr">
              <a:buNone/>
            </a:pPr>
            <a:r>
              <a:rPr lang="en-US" dirty="0">
                <a:hlinkClick r:id="rId2"/>
              </a:rPr>
              <a:t>daniel.clark@science.doe.gov</a:t>
            </a:r>
            <a:endParaRPr lang="en-US" dirty="0"/>
          </a:p>
          <a:p>
            <a:pPr marL="0" indent="0" algn="ctr">
              <a:buNone/>
            </a:pPr>
            <a:r>
              <a:rPr lang="en-US" dirty="0">
                <a:hlinkClick r:id="rId3"/>
              </a:rPr>
              <a:t>infuse@ornl.gov</a:t>
            </a:r>
            <a:endParaRPr lang="en-US" dirty="0"/>
          </a:p>
          <a:p>
            <a:pPr marL="0" indent="0" algn="ctr">
              <a:buNone/>
            </a:pPr>
            <a:endParaRPr lang="en-US" dirty="0"/>
          </a:p>
        </p:txBody>
      </p:sp>
    </p:spTree>
    <p:extLst>
      <p:ext uri="{BB962C8B-B14F-4D97-AF65-F5344CB8AC3E}">
        <p14:creationId xmlns:p14="http://schemas.microsoft.com/office/powerpoint/2010/main" val="7420342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Slide Number Placeholder 2"/>
          <p:cNvSpPr>
            <a:spLocks noGrp="1"/>
          </p:cNvSpPr>
          <p:nvPr>
            <p:ph type="sldNum" sz="quarter" idx="12"/>
          </p:nvPr>
        </p:nvSpPr>
        <p:spPr/>
        <p:txBody>
          <a:bodyPr/>
          <a:lstStyle/>
          <a:p>
            <a:fld id="{4D209A34-5889-4E16-8BD0-8C9F0C75090B}" type="slidenum">
              <a:rPr lang="en-US" smtClean="0"/>
              <a:pPr/>
              <a:t>2</a:t>
            </a:fld>
            <a:endParaRPr lang="en-US" dirty="0"/>
          </a:p>
        </p:txBody>
      </p:sp>
      <p:sp>
        <p:nvSpPr>
          <p:cNvPr id="4" name="Rectangle 3">
            <a:extLst>
              <a:ext uri="{FF2B5EF4-FFF2-40B4-BE49-F238E27FC236}">
                <a16:creationId xmlns:a16="http://schemas.microsoft.com/office/drawing/2014/main" id="{D566A237-2779-4ED7-9FAC-3659E8654430}"/>
              </a:ext>
            </a:extLst>
          </p:cNvPr>
          <p:cNvSpPr/>
          <p:nvPr/>
        </p:nvSpPr>
        <p:spPr>
          <a:xfrm>
            <a:off x="533230" y="1371600"/>
            <a:ext cx="11541091" cy="2923877"/>
          </a:xfrm>
          <a:prstGeom prst="rect">
            <a:avLst/>
          </a:prstGeom>
        </p:spPr>
        <p:txBody>
          <a:bodyPr wrap="square">
            <a:spAutoFit/>
          </a:bodyPr>
          <a:lstStyle/>
          <a:p>
            <a:pPr marL="285750" indent="-285750">
              <a:buFont typeface="Arial" panose="020B0604020202020204" pitchFamily="34" charset="0"/>
              <a:buChar char="•"/>
            </a:pPr>
            <a:r>
              <a:rPr lang="en-US" sz="2800" dirty="0"/>
              <a:t>Overview</a:t>
            </a:r>
          </a:p>
          <a:p>
            <a:pPr marL="285750" indent="-285750">
              <a:buFont typeface="Arial" panose="020B0604020202020204" pitchFamily="34" charset="0"/>
              <a:buChar char="•"/>
            </a:pPr>
            <a:r>
              <a:rPr lang="en-US" sz="2800" dirty="0"/>
              <a:t>Organization</a:t>
            </a:r>
          </a:p>
          <a:p>
            <a:pPr marL="285750" indent="-285750">
              <a:buFont typeface="Arial" panose="020B0604020202020204" pitchFamily="34" charset="0"/>
              <a:buChar char="•"/>
            </a:pPr>
            <a:r>
              <a:rPr lang="en-US" sz="2800" dirty="0"/>
              <a:t>Request For Assistance (RFA) Details</a:t>
            </a:r>
          </a:p>
          <a:p>
            <a:pPr marL="285750" indent="-285750">
              <a:buFont typeface="Arial" panose="020B0604020202020204" pitchFamily="34" charset="0"/>
              <a:buChar char="•"/>
            </a:pPr>
            <a:r>
              <a:rPr lang="en-US" sz="2800" dirty="0"/>
              <a:t>Award Statistics</a:t>
            </a:r>
          </a:p>
          <a:p>
            <a:pPr marL="285750" indent="-285750">
              <a:buFont typeface="Arial" panose="020B0604020202020204" pitchFamily="34" charset="0"/>
              <a:buChar char="•"/>
            </a:pPr>
            <a:r>
              <a:rPr lang="en-US" sz="2800" dirty="0"/>
              <a:t>Future Outlook</a:t>
            </a:r>
          </a:p>
          <a:p>
            <a:pPr marL="285750" indent="-285750">
              <a:spcBef>
                <a:spcPts val="600"/>
              </a:spcBef>
              <a:spcAft>
                <a:spcPts val="600"/>
              </a:spcAft>
              <a:buFont typeface="Arial" panose="020B0604020202020204" pitchFamily="34" charset="0"/>
              <a:buChar char="•"/>
            </a:pPr>
            <a:endParaRPr lang="en-US" sz="1600" dirty="0">
              <a:solidFill>
                <a:prstClr val="black"/>
              </a:solidFill>
            </a:endParaRPr>
          </a:p>
          <a:p>
            <a:r>
              <a:rPr lang="en-US" dirty="0">
                <a:solidFill>
                  <a:prstClr val="black"/>
                </a:solidFill>
              </a:rPr>
              <a:t> </a:t>
            </a:r>
            <a:endParaRPr lang="nb-NO" dirty="0">
              <a:solidFill>
                <a:prstClr val="black"/>
              </a:solidFill>
            </a:endParaRPr>
          </a:p>
        </p:txBody>
      </p:sp>
    </p:spTree>
    <p:extLst>
      <p:ext uri="{BB962C8B-B14F-4D97-AF65-F5344CB8AC3E}">
        <p14:creationId xmlns:p14="http://schemas.microsoft.com/office/powerpoint/2010/main" val="17684766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Overview</a:t>
            </a:r>
          </a:p>
        </p:txBody>
      </p:sp>
      <p:sp>
        <p:nvSpPr>
          <p:cNvPr id="3" name="Slide Number Placeholder 2"/>
          <p:cNvSpPr>
            <a:spLocks noGrp="1"/>
          </p:cNvSpPr>
          <p:nvPr>
            <p:ph type="sldNum" sz="quarter" idx="12"/>
          </p:nvPr>
        </p:nvSpPr>
        <p:spPr/>
        <p:txBody>
          <a:bodyPr/>
          <a:lstStyle/>
          <a:p>
            <a:fld id="{4D209A34-5889-4E16-8BD0-8C9F0C75090B}" type="slidenum">
              <a:rPr lang="en-US" smtClean="0"/>
              <a:pPr/>
              <a:t>3</a:t>
            </a:fld>
            <a:endParaRPr lang="en-US" dirty="0"/>
          </a:p>
        </p:txBody>
      </p:sp>
      <p:sp>
        <p:nvSpPr>
          <p:cNvPr id="9" name="Rectangle 8">
            <a:extLst>
              <a:ext uri="{FF2B5EF4-FFF2-40B4-BE49-F238E27FC236}">
                <a16:creationId xmlns:a16="http://schemas.microsoft.com/office/drawing/2014/main" id="{5E318557-5F82-456F-B75F-B031D7990B8C}"/>
              </a:ext>
            </a:extLst>
          </p:cNvPr>
          <p:cNvSpPr/>
          <p:nvPr/>
        </p:nvSpPr>
        <p:spPr>
          <a:xfrm>
            <a:off x="-19574" y="1066800"/>
            <a:ext cx="12083409" cy="2862322"/>
          </a:xfrm>
          <a:prstGeom prst="rect">
            <a:avLst/>
          </a:prstGeom>
        </p:spPr>
        <p:txBody>
          <a:bodyPr wrap="square">
            <a:spAutoFit/>
          </a:bodyPr>
          <a:lstStyle/>
          <a:p>
            <a:pPr marL="285750" indent="-285750">
              <a:buFont typeface="Arial" panose="020B0604020202020204" pitchFamily="34" charset="0"/>
              <a:buChar char="•"/>
            </a:pPr>
            <a:r>
              <a:rPr lang="en-US" dirty="0"/>
              <a:t>INFUSE program is a Public-Private Partnership (P3) Program started by FES with a Pilot Program in FY 2019.</a:t>
            </a:r>
          </a:p>
          <a:p>
            <a:pPr marL="285750" indent="-285750">
              <a:buFont typeface="Arial" panose="020B0604020202020204" pitchFamily="34" charset="0"/>
              <a:buChar char="•"/>
            </a:pPr>
            <a:r>
              <a:rPr lang="en-US" dirty="0"/>
              <a:t>Initiated due to the recent surge in private sector investment in fusion energy and the recognition that many unique and important capabilities are located at DOE National Laboratories.</a:t>
            </a:r>
          </a:p>
          <a:p>
            <a:pPr marL="285750" indent="-285750">
              <a:buFont typeface="Arial" panose="020B0604020202020204" pitchFamily="34" charset="0"/>
              <a:buChar char="•"/>
            </a:pPr>
            <a:r>
              <a:rPr lang="en-US" dirty="0"/>
              <a:t>Focused on providing a quick, streamlined approach for companies to access DOE Laboratory Capabilities.</a:t>
            </a:r>
          </a:p>
          <a:p>
            <a:pPr marL="285750" indent="-285750">
              <a:buFont typeface="Arial" panose="020B0604020202020204" pitchFamily="34" charset="0"/>
              <a:buChar char="•"/>
            </a:pPr>
            <a:r>
              <a:rPr lang="en-US" dirty="0"/>
              <a:t>The INFUSE Program is modeled after other successful DOE P3 programs, most notably the Gateway for Accelerated Innovation in Nuclear (GAIN) Nuclear Energy Voucher program established by the DOE Office of Nuclear Energy (NE), which has been very successful in providing the nuclear fission industrial community with access to the resources available across the DOE complex.</a:t>
            </a:r>
          </a:p>
          <a:p>
            <a:pPr marL="285750" indent="-285750">
              <a:buFont typeface="Arial" panose="020B0604020202020204" pitchFamily="34" charset="0"/>
              <a:buChar char="•"/>
            </a:pPr>
            <a:r>
              <a:rPr lang="en-US" dirty="0"/>
              <a:t>The Request for Assistance (RFA) Calls are managed by a consortium of FES funded laboratories, led by ORNL and PPPL. </a:t>
            </a:r>
          </a:p>
          <a:p>
            <a:pPr marL="285750" indent="-285750">
              <a:buFont typeface="Arial" panose="020B0604020202020204" pitchFamily="34" charset="0"/>
              <a:buChar char="•"/>
            </a:pPr>
            <a:r>
              <a:rPr lang="en-US" dirty="0">
                <a:solidFill>
                  <a:prstClr val="black"/>
                </a:solidFill>
              </a:rPr>
              <a:t>This is first of a kind P3 program within the Office of Science.</a:t>
            </a:r>
            <a:endParaRPr lang="nb-NO" dirty="0">
              <a:solidFill>
                <a:prstClr val="black"/>
              </a:solidFill>
            </a:endParaRPr>
          </a:p>
        </p:txBody>
      </p:sp>
      <p:pic>
        <p:nvPicPr>
          <p:cNvPr id="4" name="Picture 3">
            <a:extLst>
              <a:ext uri="{FF2B5EF4-FFF2-40B4-BE49-F238E27FC236}">
                <a16:creationId xmlns:a16="http://schemas.microsoft.com/office/drawing/2014/main" id="{E0ECDB85-AF4C-44D8-805D-390275009215}"/>
              </a:ext>
            </a:extLst>
          </p:cNvPr>
          <p:cNvPicPr>
            <a:picLocks noChangeAspect="1"/>
          </p:cNvPicPr>
          <p:nvPr/>
        </p:nvPicPr>
        <p:blipFill>
          <a:blip r:embed="rId3"/>
          <a:stretch>
            <a:fillRect/>
          </a:stretch>
        </p:blipFill>
        <p:spPr>
          <a:xfrm>
            <a:off x="317443" y="4483324"/>
            <a:ext cx="6342170" cy="2283918"/>
          </a:xfrm>
          <a:prstGeom prst="rect">
            <a:avLst/>
          </a:prstGeom>
        </p:spPr>
      </p:pic>
      <p:sp>
        <p:nvSpPr>
          <p:cNvPr id="8" name="Rectangle 7">
            <a:extLst>
              <a:ext uri="{FF2B5EF4-FFF2-40B4-BE49-F238E27FC236}">
                <a16:creationId xmlns:a16="http://schemas.microsoft.com/office/drawing/2014/main" id="{F7E9A59D-0189-4230-9D5E-D9D09AAD6807}"/>
              </a:ext>
            </a:extLst>
          </p:cNvPr>
          <p:cNvSpPr/>
          <p:nvPr/>
        </p:nvSpPr>
        <p:spPr>
          <a:xfrm>
            <a:off x="1647196" y="4139295"/>
            <a:ext cx="2395207" cy="646331"/>
          </a:xfrm>
          <a:prstGeom prst="rect">
            <a:avLst/>
          </a:prstGeom>
        </p:spPr>
        <p:txBody>
          <a:bodyPr wrap="none">
            <a:spAutoFit/>
          </a:bodyPr>
          <a:lstStyle/>
          <a:p>
            <a:r>
              <a:rPr lang="en-US" dirty="0">
                <a:hlinkClick r:id="rId4"/>
              </a:rPr>
              <a:t>https://infuse.ornl.gov/</a:t>
            </a:r>
            <a:endParaRPr lang="en-US" dirty="0"/>
          </a:p>
          <a:p>
            <a:endParaRPr lang="en-US" dirty="0"/>
          </a:p>
        </p:txBody>
      </p:sp>
      <p:pic>
        <p:nvPicPr>
          <p:cNvPr id="5" name="Picture 4">
            <a:extLst>
              <a:ext uri="{FF2B5EF4-FFF2-40B4-BE49-F238E27FC236}">
                <a16:creationId xmlns:a16="http://schemas.microsoft.com/office/drawing/2014/main" id="{341B222C-C78A-4767-9A7E-2EB5E46A1F85}"/>
              </a:ext>
            </a:extLst>
          </p:cNvPr>
          <p:cNvPicPr>
            <a:picLocks noChangeAspect="1"/>
          </p:cNvPicPr>
          <p:nvPr/>
        </p:nvPicPr>
        <p:blipFill>
          <a:blip r:embed="rId5"/>
          <a:stretch>
            <a:fillRect/>
          </a:stretch>
        </p:blipFill>
        <p:spPr>
          <a:xfrm>
            <a:off x="6987926" y="4447286"/>
            <a:ext cx="4495800" cy="2273554"/>
          </a:xfrm>
          <a:prstGeom prst="rect">
            <a:avLst/>
          </a:prstGeom>
        </p:spPr>
      </p:pic>
      <p:sp>
        <p:nvSpPr>
          <p:cNvPr id="6" name="Rectangle 5">
            <a:extLst>
              <a:ext uri="{FF2B5EF4-FFF2-40B4-BE49-F238E27FC236}">
                <a16:creationId xmlns:a16="http://schemas.microsoft.com/office/drawing/2014/main" id="{CE8E3333-20FF-487A-AC27-F70C8F5D57EF}"/>
              </a:ext>
            </a:extLst>
          </p:cNvPr>
          <p:cNvSpPr/>
          <p:nvPr/>
        </p:nvSpPr>
        <p:spPr>
          <a:xfrm>
            <a:off x="6400800" y="3904445"/>
            <a:ext cx="6096000" cy="861774"/>
          </a:xfrm>
          <a:prstGeom prst="rect">
            <a:avLst/>
          </a:prstGeom>
        </p:spPr>
        <p:txBody>
          <a:bodyPr>
            <a:spAutoFit/>
          </a:bodyPr>
          <a:lstStyle/>
          <a:p>
            <a:r>
              <a:rPr lang="en-US" sz="1600" dirty="0">
                <a:hlinkClick r:id="rId6"/>
              </a:rPr>
              <a:t>https://www.energy.gov/science/articles/department-energy-announces-private-public-awards-advance-fusion-energy-technology</a:t>
            </a:r>
            <a:endParaRPr lang="en-US" sz="1600" dirty="0"/>
          </a:p>
          <a:p>
            <a:endParaRPr lang="en-US" dirty="0"/>
          </a:p>
        </p:txBody>
      </p:sp>
    </p:spTree>
    <p:extLst>
      <p:ext uri="{BB962C8B-B14F-4D97-AF65-F5344CB8AC3E}">
        <p14:creationId xmlns:p14="http://schemas.microsoft.com/office/powerpoint/2010/main" val="1732967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Organization</a:t>
            </a:r>
          </a:p>
        </p:txBody>
      </p:sp>
      <p:sp>
        <p:nvSpPr>
          <p:cNvPr id="3" name="Slide Number Placeholder 2"/>
          <p:cNvSpPr>
            <a:spLocks noGrp="1"/>
          </p:cNvSpPr>
          <p:nvPr>
            <p:ph type="sldNum" sz="quarter" idx="12"/>
          </p:nvPr>
        </p:nvSpPr>
        <p:spPr/>
        <p:txBody>
          <a:bodyPr/>
          <a:lstStyle/>
          <a:p>
            <a:fld id="{4D209A34-5889-4E16-8BD0-8C9F0C75090B}" type="slidenum">
              <a:rPr lang="en-US" smtClean="0"/>
              <a:pPr/>
              <a:t>4</a:t>
            </a:fld>
            <a:endParaRPr lang="en-US" dirty="0"/>
          </a:p>
        </p:txBody>
      </p:sp>
      <p:sp>
        <p:nvSpPr>
          <p:cNvPr id="10" name="Rectangle 9">
            <a:extLst>
              <a:ext uri="{FF2B5EF4-FFF2-40B4-BE49-F238E27FC236}">
                <a16:creationId xmlns:a16="http://schemas.microsoft.com/office/drawing/2014/main" id="{EBC711D0-1AB1-44F7-95E1-B083DAE8A32A}"/>
              </a:ext>
            </a:extLst>
          </p:cNvPr>
          <p:cNvSpPr/>
          <p:nvPr/>
        </p:nvSpPr>
        <p:spPr>
          <a:xfrm>
            <a:off x="-19574" y="1066800"/>
            <a:ext cx="12083409" cy="369332"/>
          </a:xfrm>
          <a:prstGeom prst="rect">
            <a:avLst/>
          </a:prstGeom>
        </p:spPr>
        <p:txBody>
          <a:bodyPr wrap="square">
            <a:spAutoFit/>
          </a:bodyPr>
          <a:lstStyle/>
          <a:p>
            <a:r>
              <a:rPr lang="en-US" dirty="0">
                <a:solidFill>
                  <a:prstClr val="black"/>
                </a:solidFill>
              </a:rPr>
              <a:t> </a:t>
            </a:r>
            <a:endParaRPr lang="nb-NO" dirty="0">
              <a:solidFill>
                <a:prstClr val="black"/>
              </a:solidFill>
            </a:endParaRPr>
          </a:p>
        </p:txBody>
      </p:sp>
      <p:sp>
        <p:nvSpPr>
          <p:cNvPr id="11" name="Rectangle 10">
            <a:extLst>
              <a:ext uri="{FF2B5EF4-FFF2-40B4-BE49-F238E27FC236}">
                <a16:creationId xmlns:a16="http://schemas.microsoft.com/office/drawing/2014/main" id="{40CF6775-28EA-482D-BA71-C6E9E652105C}"/>
              </a:ext>
            </a:extLst>
          </p:cNvPr>
          <p:cNvSpPr/>
          <p:nvPr/>
        </p:nvSpPr>
        <p:spPr>
          <a:xfrm>
            <a:off x="118378" y="1206961"/>
            <a:ext cx="11768822" cy="584775"/>
          </a:xfrm>
          <a:prstGeom prst="rect">
            <a:avLst/>
          </a:prstGeom>
        </p:spPr>
        <p:txBody>
          <a:bodyPr wrap="square">
            <a:spAutoFit/>
          </a:bodyPr>
          <a:lstStyle/>
          <a:p>
            <a:r>
              <a:rPr lang="en-US" sz="1600" dirty="0"/>
              <a:t>The DOE national laboratories possess expertise and capabilities in fusion research spanning over five decades of development.  Currently, ten DOE laboratories participate in the INFUSE program.  You may find their capabilities and contact information in the links below.</a:t>
            </a:r>
          </a:p>
        </p:txBody>
      </p:sp>
      <p:graphicFrame>
        <p:nvGraphicFramePr>
          <p:cNvPr id="12" name="Table 11">
            <a:extLst>
              <a:ext uri="{FF2B5EF4-FFF2-40B4-BE49-F238E27FC236}">
                <a16:creationId xmlns:a16="http://schemas.microsoft.com/office/drawing/2014/main" id="{107A7599-8CD7-491D-99E2-93412991FB2B}"/>
              </a:ext>
            </a:extLst>
          </p:cNvPr>
          <p:cNvGraphicFramePr>
            <a:graphicFrameLocks noGrp="1"/>
          </p:cNvGraphicFramePr>
          <p:nvPr>
            <p:extLst>
              <p:ext uri="{D42A27DB-BD31-4B8C-83A1-F6EECF244321}">
                <p14:modId xmlns:p14="http://schemas.microsoft.com/office/powerpoint/2010/main" val="1885493368"/>
              </p:ext>
            </p:extLst>
          </p:nvPr>
        </p:nvGraphicFramePr>
        <p:xfrm>
          <a:off x="31102" y="1816837"/>
          <a:ext cx="6282422" cy="4803961"/>
        </p:xfrm>
        <a:graphic>
          <a:graphicData uri="http://schemas.openxmlformats.org/drawingml/2006/table">
            <a:tbl>
              <a:tblPr/>
              <a:tblGrid>
                <a:gridCol w="2239536">
                  <a:extLst>
                    <a:ext uri="{9D8B030D-6E8A-4147-A177-3AD203B41FA5}">
                      <a16:colId xmlns:a16="http://schemas.microsoft.com/office/drawing/2014/main" val="4154553958"/>
                    </a:ext>
                  </a:extLst>
                </a:gridCol>
                <a:gridCol w="2021443">
                  <a:extLst>
                    <a:ext uri="{9D8B030D-6E8A-4147-A177-3AD203B41FA5}">
                      <a16:colId xmlns:a16="http://schemas.microsoft.com/office/drawing/2014/main" val="845696708"/>
                    </a:ext>
                  </a:extLst>
                </a:gridCol>
                <a:gridCol w="2021443">
                  <a:extLst>
                    <a:ext uri="{9D8B030D-6E8A-4147-A177-3AD203B41FA5}">
                      <a16:colId xmlns:a16="http://schemas.microsoft.com/office/drawing/2014/main" val="1230839753"/>
                    </a:ext>
                  </a:extLst>
                </a:gridCol>
              </a:tblGrid>
              <a:tr h="231484">
                <a:tc>
                  <a:txBody>
                    <a:bodyPr/>
                    <a:lstStyle/>
                    <a:p>
                      <a:pPr algn="l" fontAlgn="b"/>
                      <a:r>
                        <a:rPr lang="en-US" sz="1300" b="1" i="0" u="none" strike="noStrike">
                          <a:solidFill>
                            <a:srgbClr val="000000"/>
                          </a:solidFill>
                          <a:effectLst/>
                          <a:latin typeface="Calibri" panose="020F0502020204030204" pitchFamily="34" charset="0"/>
                        </a:rPr>
                        <a:t>Laboratory</a:t>
                      </a:r>
                    </a:p>
                  </a:txBody>
                  <a:tcPr marL="9525" marR="9525" marT="9525" marB="0" anchor="b">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b"/>
                      <a:r>
                        <a:rPr lang="en-US" sz="1300" b="1" i="0" u="none" strike="noStrike">
                          <a:solidFill>
                            <a:srgbClr val="000000"/>
                          </a:solidFill>
                          <a:effectLst/>
                          <a:latin typeface="Calibri" panose="020F0502020204030204" pitchFamily="34" charset="0"/>
                        </a:rPr>
                        <a:t>Point of Contact</a:t>
                      </a:r>
                    </a:p>
                  </a:txBody>
                  <a:tcPr marL="9525" marR="9525" marT="9525" marB="0" anchor="b">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b"/>
                      <a:r>
                        <a:rPr lang="en-US" sz="1300" b="1" i="0" u="none" strike="noStrike">
                          <a:solidFill>
                            <a:srgbClr val="000000"/>
                          </a:solidFill>
                          <a:effectLst/>
                          <a:latin typeface="Calibri" panose="020F0502020204030204" pitchFamily="34" charset="0"/>
                        </a:rPr>
                        <a:t>Email</a:t>
                      </a:r>
                    </a:p>
                  </a:txBody>
                  <a:tcPr marL="9525" marR="9525" marT="9525" marB="0" anchor="b">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245803850"/>
                  </a:ext>
                </a:extLst>
              </a:tr>
              <a:tr h="462968">
                <a:tc>
                  <a:txBody>
                    <a:bodyPr/>
                    <a:lstStyle/>
                    <a:p>
                      <a:pPr algn="l" fontAlgn="ctr"/>
                      <a:r>
                        <a:rPr lang="en-US" sz="1300" b="0" i="0" u="sng" strike="noStrike" dirty="0">
                          <a:solidFill>
                            <a:srgbClr val="0563C1"/>
                          </a:solidFill>
                          <a:effectLst/>
                          <a:latin typeface="Calibri" panose="020F0502020204030204" pitchFamily="34" charset="0"/>
                          <a:hlinkClick r:id="rId3"/>
                        </a:rPr>
                        <a:t>Brookhaven National Laboratory (BNL)</a:t>
                      </a:r>
                      <a:endParaRPr lang="en-US" sz="1300" b="0" i="0" u="sng" strike="noStrike" dirty="0">
                        <a:solidFill>
                          <a:srgbClr val="0563C1"/>
                        </a:solidFill>
                        <a:effectLst/>
                        <a:latin typeface="Calibri" panose="020F0502020204030204" pitchFamily="34" charset="0"/>
                      </a:endParaRP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tc>
                  <a:txBody>
                    <a:bodyPr/>
                    <a:lstStyle/>
                    <a:p>
                      <a:pPr algn="l" fontAlgn="ctr"/>
                      <a:r>
                        <a:rPr lang="en-US" sz="1300" b="0" i="0" u="none" strike="noStrike">
                          <a:solidFill>
                            <a:srgbClr val="000000"/>
                          </a:solidFill>
                          <a:effectLst/>
                          <a:latin typeface="Calibri" panose="020F0502020204030204" pitchFamily="34" charset="0"/>
                        </a:rPr>
                        <a:t>Ramesh Gupta</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tc>
                  <a:txBody>
                    <a:bodyPr/>
                    <a:lstStyle/>
                    <a:p>
                      <a:pPr algn="l" fontAlgn="ctr"/>
                      <a:r>
                        <a:rPr lang="en-US" sz="1300" b="0" i="0" u="sng" strike="noStrike" dirty="0">
                          <a:solidFill>
                            <a:srgbClr val="000000"/>
                          </a:solidFill>
                          <a:effectLst/>
                          <a:latin typeface="Calibri" panose="020F0502020204030204" pitchFamily="34" charset="0"/>
                        </a:rPr>
                        <a:t>gupta@bnl.gov</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2184539838"/>
                  </a:ext>
                </a:extLst>
              </a:tr>
              <a:tr h="319991">
                <a:tc>
                  <a:txBody>
                    <a:bodyPr/>
                    <a:lstStyle/>
                    <a:p>
                      <a:pPr algn="l" fontAlgn="ctr"/>
                      <a:r>
                        <a:rPr lang="en-US" sz="1300" b="0" i="0" u="sng" strike="noStrike">
                          <a:solidFill>
                            <a:srgbClr val="0563C1"/>
                          </a:solidFill>
                          <a:effectLst/>
                          <a:latin typeface="Calibri" panose="020F0502020204030204" pitchFamily="34" charset="0"/>
                          <a:hlinkClick r:id="rId4"/>
                        </a:rPr>
                        <a:t>Idaho National Laboratory (INL)</a:t>
                      </a:r>
                      <a:endParaRPr lang="en-US" sz="1300" b="0" i="0" u="sng" strike="noStrike">
                        <a:solidFill>
                          <a:srgbClr val="0563C1"/>
                        </a:solidFill>
                        <a:effectLst/>
                        <a:latin typeface="Calibri" panose="020F0502020204030204" pitchFamily="34" charset="0"/>
                      </a:endParaRP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Calibri" panose="020F0502020204030204" pitchFamily="34" charset="0"/>
                        </a:rPr>
                        <a:t>Paul Humrickhouse</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n-US" sz="1300" b="0" i="0" u="sng" strike="noStrike">
                          <a:solidFill>
                            <a:srgbClr val="000000"/>
                          </a:solidFill>
                          <a:effectLst/>
                          <a:latin typeface="Calibri" panose="020F0502020204030204" pitchFamily="34" charset="0"/>
                        </a:rPr>
                        <a:t>paul.humrickhouse@inl.gov      </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775158884"/>
                  </a:ext>
                </a:extLst>
              </a:tr>
              <a:tr h="462968">
                <a:tc>
                  <a:txBody>
                    <a:bodyPr/>
                    <a:lstStyle/>
                    <a:p>
                      <a:pPr algn="l" fontAlgn="ctr"/>
                      <a:r>
                        <a:rPr lang="en-US" sz="1300" b="0" i="0" u="sng" strike="noStrike">
                          <a:solidFill>
                            <a:srgbClr val="0563C1"/>
                          </a:solidFill>
                          <a:effectLst/>
                          <a:latin typeface="Calibri" panose="020F0502020204030204" pitchFamily="34" charset="0"/>
                          <a:hlinkClick r:id="rId5"/>
                        </a:rPr>
                        <a:t>Lawrence Berkeley National Laboratory (LBNL)</a:t>
                      </a:r>
                      <a:endParaRPr lang="en-US" sz="1300" b="0" i="0" u="sng" strike="noStrike">
                        <a:solidFill>
                          <a:srgbClr val="0563C1"/>
                        </a:solidFill>
                        <a:effectLst/>
                        <a:latin typeface="Calibri" panose="020F0502020204030204" pitchFamily="34" charset="0"/>
                      </a:endParaRP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tc>
                  <a:txBody>
                    <a:bodyPr/>
                    <a:lstStyle/>
                    <a:p>
                      <a:pPr algn="l" fontAlgn="ctr"/>
                      <a:r>
                        <a:rPr lang="en-US" sz="1300" b="0" i="0" u="none" strike="noStrike">
                          <a:solidFill>
                            <a:srgbClr val="000000"/>
                          </a:solidFill>
                          <a:effectLst/>
                          <a:latin typeface="Calibri" panose="020F0502020204030204" pitchFamily="34" charset="0"/>
                        </a:rPr>
                        <a:t>Steve Gourlay</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tc>
                  <a:txBody>
                    <a:bodyPr/>
                    <a:lstStyle/>
                    <a:p>
                      <a:pPr algn="l" fontAlgn="ctr"/>
                      <a:r>
                        <a:rPr lang="en-US" sz="1300" b="0" i="0" u="sng" strike="noStrike">
                          <a:solidFill>
                            <a:srgbClr val="000000"/>
                          </a:solidFill>
                          <a:effectLst/>
                          <a:latin typeface="Calibri" panose="020F0502020204030204" pitchFamily="34" charset="0"/>
                        </a:rPr>
                        <a:t>sagourlay@lbl.gov</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3522755952"/>
                  </a:ext>
                </a:extLst>
              </a:tr>
              <a:tr h="462968">
                <a:tc>
                  <a:txBody>
                    <a:bodyPr/>
                    <a:lstStyle/>
                    <a:p>
                      <a:pPr algn="l" fontAlgn="ctr"/>
                      <a:r>
                        <a:rPr lang="en-US" sz="1300" b="0" i="0" u="sng" strike="noStrike">
                          <a:solidFill>
                            <a:srgbClr val="0563C1"/>
                          </a:solidFill>
                          <a:effectLst/>
                          <a:latin typeface="Calibri" panose="020F0502020204030204" pitchFamily="34" charset="0"/>
                          <a:hlinkClick r:id="rId6"/>
                        </a:rPr>
                        <a:t>Lawrence Livermore National Laboratory (LLNL)</a:t>
                      </a:r>
                      <a:endParaRPr lang="en-US" sz="1300" b="0" i="0" u="sng" strike="noStrike">
                        <a:solidFill>
                          <a:srgbClr val="0563C1"/>
                        </a:solidFill>
                        <a:effectLst/>
                        <a:latin typeface="Calibri" panose="020F0502020204030204" pitchFamily="34" charset="0"/>
                      </a:endParaRP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Andris Dimits</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n-US" sz="1300" b="0" i="0" u="sng" strike="noStrike">
                          <a:solidFill>
                            <a:srgbClr val="000000"/>
                          </a:solidFill>
                          <a:effectLst/>
                          <a:latin typeface="Calibri" panose="020F0502020204030204" pitchFamily="34" charset="0"/>
                        </a:rPr>
                        <a:t>dimits1@llnl.gov</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396506897"/>
                  </a:ext>
                </a:extLst>
              </a:tr>
              <a:tr h="462968">
                <a:tc>
                  <a:txBody>
                    <a:bodyPr/>
                    <a:lstStyle/>
                    <a:p>
                      <a:pPr algn="l" fontAlgn="ctr"/>
                      <a:r>
                        <a:rPr lang="es-ES" sz="1300" b="0" i="0" u="sng" strike="noStrike">
                          <a:solidFill>
                            <a:srgbClr val="0563C1"/>
                          </a:solidFill>
                          <a:effectLst/>
                          <a:latin typeface="Calibri" panose="020F0502020204030204" pitchFamily="34" charset="0"/>
                          <a:hlinkClick r:id="rId7"/>
                        </a:rPr>
                        <a:t>Los Alamos National Laboratory (LANL)</a:t>
                      </a:r>
                      <a:endParaRPr lang="es-ES" sz="1300" b="0" i="0" u="sng" strike="noStrike">
                        <a:solidFill>
                          <a:srgbClr val="0563C1"/>
                        </a:solidFill>
                        <a:effectLst/>
                        <a:latin typeface="Calibri" panose="020F0502020204030204" pitchFamily="34" charset="0"/>
                      </a:endParaRP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tc>
                  <a:txBody>
                    <a:bodyPr/>
                    <a:lstStyle/>
                    <a:p>
                      <a:pPr algn="l" fontAlgn="ctr"/>
                      <a:r>
                        <a:rPr lang="en-US" sz="1300" b="0" i="0" u="none" strike="noStrike" dirty="0">
                          <a:solidFill>
                            <a:srgbClr val="000000"/>
                          </a:solidFill>
                          <a:effectLst/>
                          <a:latin typeface="Calibri" panose="020F0502020204030204" pitchFamily="34" charset="0"/>
                        </a:rPr>
                        <a:t>Glen Wurden</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tc>
                  <a:txBody>
                    <a:bodyPr/>
                    <a:lstStyle/>
                    <a:p>
                      <a:pPr algn="l" fontAlgn="ctr"/>
                      <a:r>
                        <a:rPr lang="en-US" sz="1300" b="0" i="0" u="sng" strike="noStrike">
                          <a:solidFill>
                            <a:srgbClr val="000000"/>
                          </a:solidFill>
                          <a:effectLst/>
                          <a:latin typeface="Calibri" panose="020F0502020204030204" pitchFamily="34" charset="0"/>
                        </a:rPr>
                        <a:t>wurden@lanl.gov</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4122172696"/>
                  </a:ext>
                </a:extLst>
              </a:tr>
              <a:tr h="462968">
                <a:tc>
                  <a:txBody>
                    <a:bodyPr/>
                    <a:lstStyle/>
                    <a:p>
                      <a:pPr algn="l" fontAlgn="ctr"/>
                      <a:r>
                        <a:rPr lang="en-US" sz="1300" b="0" i="0" u="sng" strike="noStrike">
                          <a:solidFill>
                            <a:srgbClr val="0563C1"/>
                          </a:solidFill>
                          <a:effectLst/>
                          <a:latin typeface="Calibri" panose="020F0502020204030204" pitchFamily="34" charset="0"/>
                          <a:hlinkClick r:id="rId8"/>
                        </a:rPr>
                        <a:t>Oak Ridge National Laboratory (ORNL)</a:t>
                      </a:r>
                      <a:endParaRPr lang="en-US" sz="1300" b="0" i="0" u="sng" strike="noStrike">
                        <a:solidFill>
                          <a:srgbClr val="0563C1"/>
                        </a:solidFill>
                        <a:effectLst/>
                        <a:latin typeface="Calibri" panose="020F0502020204030204" pitchFamily="34" charset="0"/>
                      </a:endParaRP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Dennis Youchison*</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n-US" sz="1300" b="0" i="0" u="sng" strike="noStrike">
                          <a:solidFill>
                            <a:srgbClr val="000000"/>
                          </a:solidFill>
                          <a:effectLst/>
                          <a:latin typeface="Calibri" panose="020F0502020204030204" pitchFamily="34" charset="0"/>
                        </a:rPr>
                        <a:t>youchisondl@ornl.gov</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037460400"/>
                  </a:ext>
                </a:extLst>
              </a:tr>
              <a:tr h="462968">
                <a:tc>
                  <a:txBody>
                    <a:bodyPr/>
                    <a:lstStyle/>
                    <a:p>
                      <a:pPr algn="l" fontAlgn="ctr"/>
                      <a:r>
                        <a:rPr lang="en-US" sz="1300" b="0" i="0" u="sng" strike="noStrike">
                          <a:solidFill>
                            <a:srgbClr val="0563C1"/>
                          </a:solidFill>
                          <a:effectLst/>
                          <a:latin typeface="Calibri" panose="020F0502020204030204" pitchFamily="34" charset="0"/>
                          <a:hlinkClick r:id="rId9"/>
                        </a:rPr>
                        <a:t>Pacific Northwest National Laboratory (PNNL)</a:t>
                      </a:r>
                      <a:endParaRPr lang="en-US" sz="1300" b="0" i="0" u="sng" strike="noStrike">
                        <a:solidFill>
                          <a:srgbClr val="0563C1"/>
                        </a:solidFill>
                        <a:effectLst/>
                        <a:latin typeface="Calibri" panose="020F0502020204030204" pitchFamily="34" charset="0"/>
                      </a:endParaRP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tc>
                  <a:txBody>
                    <a:bodyPr/>
                    <a:lstStyle/>
                    <a:p>
                      <a:pPr algn="l" fontAlgn="ctr"/>
                      <a:r>
                        <a:rPr lang="en-US" sz="1300" b="0" i="0" u="none" strike="noStrike">
                          <a:solidFill>
                            <a:srgbClr val="000000"/>
                          </a:solidFill>
                          <a:effectLst/>
                          <a:latin typeface="Calibri" panose="020F0502020204030204" pitchFamily="34" charset="0"/>
                        </a:rPr>
                        <a:t>Wahyu Setyawan</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tc>
                  <a:txBody>
                    <a:bodyPr/>
                    <a:lstStyle/>
                    <a:p>
                      <a:pPr algn="l" fontAlgn="ctr"/>
                      <a:r>
                        <a:rPr lang="en-US" sz="1300" b="0" i="0" u="sng" strike="noStrike">
                          <a:solidFill>
                            <a:srgbClr val="000000"/>
                          </a:solidFill>
                          <a:effectLst/>
                          <a:latin typeface="Calibri" panose="020F0502020204030204" pitchFamily="34" charset="0"/>
                        </a:rPr>
                        <a:t>wahyu.setyawan@pnnl.gov</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3729579289"/>
                  </a:ext>
                </a:extLst>
              </a:tr>
              <a:tr h="462968">
                <a:tc>
                  <a:txBody>
                    <a:bodyPr/>
                    <a:lstStyle/>
                    <a:p>
                      <a:pPr algn="l" fontAlgn="ctr"/>
                      <a:r>
                        <a:rPr lang="en-US" sz="1300" b="0" i="0" u="sng" strike="noStrike">
                          <a:solidFill>
                            <a:srgbClr val="0563C1"/>
                          </a:solidFill>
                          <a:effectLst/>
                          <a:latin typeface="Calibri" panose="020F0502020204030204" pitchFamily="34" charset="0"/>
                          <a:hlinkClick r:id="rId10"/>
                        </a:rPr>
                        <a:t>Princeton Plasma Physics Laboratory (PPPL)</a:t>
                      </a:r>
                      <a:endParaRPr lang="en-US" sz="1300" b="0" i="0" u="sng" strike="noStrike">
                        <a:solidFill>
                          <a:srgbClr val="0563C1"/>
                        </a:solidFill>
                        <a:effectLst/>
                        <a:latin typeface="Calibri" panose="020F0502020204030204" pitchFamily="34" charset="0"/>
                      </a:endParaRP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Ahmed Diallo**</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n-US" sz="1300" b="0" i="0" u="sng" strike="noStrike">
                          <a:solidFill>
                            <a:srgbClr val="000000"/>
                          </a:solidFill>
                          <a:effectLst/>
                          <a:latin typeface="Calibri" panose="020F0502020204030204" pitchFamily="34" charset="0"/>
                        </a:rPr>
                        <a:t>adiallo@pppl.gov</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394523319"/>
                  </a:ext>
                </a:extLst>
              </a:tr>
              <a:tr h="462968">
                <a:tc>
                  <a:txBody>
                    <a:bodyPr/>
                    <a:lstStyle/>
                    <a:p>
                      <a:pPr algn="l" fontAlgn="ctr"/>
                      <a:r>
                        <a:rPr lang="en-US" sz="1300" b="0" i="0" u="sng" strike="noStrike" dirty="0">
                          <a:solidFill>
                            <a:srgbClr val="0563C1"/>
                          </a:solidFill>
                          <a:effectLst/>
                          <a:latin typeface="Calibri" panose="020F0502020204030204" pitchFamily="34" charset="0"/>
                          <a:hlinkClick r:id="rId11"/>
                        </a:rPr>
                        <a:t>Sandia National Laboratories (SNL)</a:t>
                      </a:r>
                      <a:endParaRPr lang="en-US" sz="1300" b="0" i="0" u="sng" strike="noStrike" dirty="0">
                        <a:solidFill>
                          <a:srgbClr val="0563C1"/>
                        </a:solidFill>
                        <a:effectLst/>
                        <a:latin typeface="Calibri" panose="020F0502020204030204" pitchFamily="34" charset="0"/>
                      </a:endParaRP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tc>
                  <a:txBody>
                    <a:bodyPr/>
                    <a:lstStyle/>
                    <a:p>
                      <a:pPr algn="l" fontAlgn="ctr"/>
                      <a:r>
                        <a:rPr lang="en-US" sz="1300" b="0" i="0" u="none" strike="noStrike">
                          <a:solidFill>
                            <a:srgbClr val="000000"/>
                          </a:solidFill>
                          <a:effectLst/>
                          <a:latin typeface="Calibri" panose="020F0502020204030204" pitchFamily="34" charset="0"/>
                        </a:rPr>
                        <a:t>Rob Kolasinski</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tc>
                  <a:txBody>
                    <a:bodyPr/>
                    <a:lstStyle/>
                    <a:p>
                      <a:pPr algn="l" fontAlgn="ctr"/>
                      <a:r>
                        <a:rPr lang="en-US" sz="1300" b="0" i="0" u="sng" strike="noStrike">
                          <a:solidFill>
                            <a:srgbClr val="000000"/>
                          </a:solidFill>
                          <a:effectLst/>
                          <a:latin typeface="Calibri" panose="020F0502020204030204" pitchFamily="34" charset="0"/>
                        </a:rPr>
                        <a:t>rkolasi@sandia.gov</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520507936"/>
                  </a:ext>
                </a:extLst>
              </a:tr>
              <a:tr h="462968">
                <a:tc>
                  <a:txBody>
                    <a:bodyPr/>
                    <a:lstStyle/>
                    <a:p>
                      <a:pPr algn="l" fontAlgn="ctr"/>
                      <a:r>
                        <a:rPr lang="en-US" sz="1300" b="0" i="0" u="sng" strike="noStrike">
                          <a:solidFill>
                            <a:srgbClr val="0563C1"/>
                          </a:solidFill>
                          <a:effectLst/>
                          <a:latin typeface="Calibri" panose="020F0502020204030204" pitchFamily="34" charset="0"/>
                          <a:hlinkClick r:id="rId12"/>
                        </a:rPr>
                        <a:t>Savannah River National Laboratory (SRNL)</a:t>
                      </a:r>
                      <a:endParaRPr lang="en-US" sz="1300" b="0" i="0" u="sng" strike="noStrike">
                        <a:solidFill>
                          <a:srgbClr val="0563C1"/>
                        </a:solidFill>
                        <a:effectLst/>
                        <a:latin typeface="Calibri" panose="020F0502020204030204" pitchFamily="34" charset="0"/>
                      </a:endParaRP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Calibri" panose="020F0502020204030204" pitchFamily="34" charset="0"/>
                        </a:rPr>
                        <a:t>Jim Klein</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n-US" sz="1300" b="0" i="0" u="sng" strike="noStrike" dirty="0">
                          <a:solidFill>
                            <a:srgbClr val="000000"/>
                          </a:solidFill>
                          <a:effectLst/>
                          <a:latin typeface="Calibri" panose="020F0502020204030204" pitchFamily="34" charset="0"/>
                        </a:rPr>
                        <a:t>james.klein@srnl.doe.gov</a:t>
                      </a:r>
                    </a:p>
                  </a:txBody>
                  <a:tcPr marL="9525" marR="9525" marT="9525"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745157455"/>
                  </a:ext>
                </a:extLst>
              </a:tr>
            </a:tbl>
          </a:graphicData>
        </a:graphic>
      </p:graphicFrame>
      <p:sp>
        <p:nvSpPr>
          <p:cNvPr id="13" name="Rectangle 12">
            <a:extLst>
              <a:ext uri="{FF2B5EF4-FFF2-40B4-BE49-F238E27FC236}">
                <a16:creationId xmlns:a16="http://schemas.microsoft.com/office/drawing/2014/main" id="{422D07AD-814A-4178-AFA4-62CFDB4BAE0D}"/>
              </a:ext>
            </a:extLst>
          </p:cNvPr>
          <p:cNvSpPr/>
          <p:nvPr/>
        </p:nvSpPr>
        <p:spPr>
          <a:xfrm>
            <a:off x="6400800" y="1832619"/>
            <a:ext cx="6096000" cy="1938992"/>
          </a:xfrm>
          <a:prstGeom prst="rect">
            <a:avLst/>
          </a:prstGeom>
        </p:spPr>
        <p:txBody>
          <a:bodyPr>
            <a:spAutoFit/>
          </a:bodyPr>
          <a:lstStyle/>
          <a:p>
            <a:r>
              <a:rPr lang="en-US" sz="2000" dirty="0"/>
              <a:t>Current Topical Areas:</a:t>
            </a:r>
          </a:p>
          <a:p>
            <a:pPr marL="742950" lvl="1" indent="-285750">
              <a:buFont typeface="Arial" panose="020B0604020202020204" pitchFamily="34" charset="0"/>
              <a:buChar char="•"/>
            </a:pPr>
            <a:r>
              <a:rPr lang="en-US" sz="2000" dirty="0"/>
              <a:t>Enabling Technologies </a:t>
            </a:r>
          </a:p>
          <a:p>
            <a:pPr marL="742950" lvl="1" indent="-285750">
              <a:buFont typeface="Arial" panose="020B0604020202020204" pitchFamily="34" charset="0"/>
              <a:buChar char="•"/>
            </a:pPr>
            <a:r>
              <a:rPr lang="en-US" sz="2000" dirty="0"/>
              <a:t>Materials Science</a:t>
            </a:r>
          </a:p>
          <a:p>
            <a:pPr marL="742950" lvl="1" indent="-285750">
              <a:buFont typeface="Arial" panose="020B0604020202020204" pitchFamily="34" charset="0"/>
              <a:buChar char="•"/>
            </a:pPr>
            <a:r>
              <a:rPr lang="en-US" sz="2000" dirty="0"/>
              <a:t>Plasma Diagnostics</a:t>
            </a:r>
          </a:p>
          <a:p>
            <a:pPr marL="742950" lvl="1" indent="-285750">
              <a:buFont typeface="Arial" panose="020B0604020202020204" pitchFamily="34" charset="0"/>
              <a:buChar char="•"/>
            </a:pPr>
            <a:r>
              <a:rPr lang="en-US" sz="2000" dirty="0"/>
              <a:t>Theory and Simulation</a:t>
            </a:r>
          </a:p>
          <a:p>
            <a:pPr marL="742950" lvl="1" indent="-285750">
              <a:buFont typeface="Arial" panose="020B0604020202020204" pitchFamily="34" charset="0"/>
              <a:buChar char="•"/>
            </a:pPr>
            <a:r>
              <a:rPr lang="en-US" sz="2000" dirty="0"/>
              <a:t>Experimental Capabilities</a:t>
            </a:r>
          </a:p>
        </p:txBody>
      </p:sp>
      <p:pic>
        <p:nvPicPr>
          <p:cNvPr id="18" name="Picture 17">
            <a:extLst>
              <a:ext uri="{FF2B5EF4-FFF2-40B4-BE49-F238E27FC236}">
                <a16:creationId xmlns:a16="http://schemas.microsoft.com/office/drawing/2014/main" id="{EAD23FE3-F716-4AD1-B255-29A3E04F04A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2500" b="2500"/>
          <a:stretch/>
        </p:blipFill>
        <p:spPr>
          <a:xfrm>
            <a:off x="6934200" y="3961800"/>
            <a:ext cx="1997952" cy="2084392"/>
          </a:xfrm>
          <a:prstGeom prst="rect">
            <a:avLst/>
          </a:prstGeom>
        </p:spPr>
      </p:pic>
      <p:pic>
        <p:nvPicPr>
          <p:cNvPr id="19" name="Picture 18">
            <a:extLst>
              <a:ext uri="{FF2B5EF4-FFF2-40B4-BE49-F238E27FC236}">
                <a16:creationId xmlns:a16="http://schemas.microsoft.com/office/drawing/2014/main" id="{05927242-0985-4372-9AE3-1C1A551311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96400" y="3961800"/>
            <a:ext cx="1999410" cy="2138404"/>
          </a:xfrm>
          <a:prstGeom prst="rect">
            <a:avLst/>
          </a:prstGeom>
        </p:spPr>
      </p:pic>
      <p:sp>
        <p:nvSpPr>
          <p:cNvPr id="20" name="Rectangle 19">
            <a:extLst>
              <a:ext uri="{FF2B5EF4-FFF2-40B4-BE49-F238E27FC236}">
                <a16:creationId xmlns:a16="http://schemas.microsoft.com/office/drawing/2014/main" id="{A58E0EF7-4DA0-4AD7-A9DF-6B86D1ADCF8E}"/>
              </a:ext>
            </a:extLst>
          </p:cNvPr>
          <p:cNvSpPr/>
          <p:nvPr/>
        </p:nvSpPr>
        <p:spPr>
          <a:xfrm>
            <a:off x="9296400" y="5707341"/>
            <a:ext cx="1999410" cy="400110"/>
          </a:xfrm>
          <a:prstGeom prst="rect">
            <a:avLst/>
          </a:prstGeom>
          <a:solidFill>
            <a:schemeClr val="tx1">
              <a:lumMod val="50000"/>
              <a:lumOff val="50000"/>
              <a:alpha val="60000"/>
            </a:schemeClr>
          </a:solidFill>
        </p:spPr>
        <p:txBody>
          <a:bodyPr wrap="square">
            <a:spAutoFit/>
          </a:bodyPr>
          <a:lstStyle/>
          <a:p>
            <a:r>
              <a:rPr lang="en-US" sz="1000" dirty="0">
                <a:solidFill>
                  <a:schemeClr val="bg1"/>
                </a:solidFill>
              </a:rPr>
              <a:t>**Ahmed Diallo-PPPL INFUSE Deputy Director</a:t>
            </a:r>
          </a:p>
        </p:txBody>
      </p:sp>
      <p:sp>
        <p:nvSpPr>
          <p:cNvPr id="21" name="TextBox 20">
            <a:extLst>
              <a:ext uri="{FF2B5EF4-FFF2-40B4-BE49-F238E27FC236}">
                <a16:creationId xmlns:a16="http://schemas.microsoft.com/office/drawing/2014/main" id="{06FFD36A-ED8F-4235-A4DA-156AA959840F}"/>
              </a:ext>
            </a:extLst>
          </p:cNvPr>
          <p:cNvSpPr txBox="1"/>
          <p:nvPr/>
        </p:nvSpPr>
        <p:spPr>
          <a:xfrm>
            <a:off x="6934200" y="5646082"/>
            <a:ext cx="1997952" cy="400110"/>
          </a:xfrm>
          <a:prstGeom prst="rect">
            <a:avLst/>
          </a:prstGeom>
          <a:solidFill>
            <a:schemeClr val="tx1">
              <a:lumMod val="50000"/>
              <a:lumOff val="50000"/>
              <a:alpha val="60000"/>
            </a:schemeClr>
          </a:solidFill>
        </p:spPr>
        <p:txBody>
          <a:bodyPr wrap="square" rtlCol="0">
            <a:spAutoFit/>
          </a:bodyPr>
          <a:lstStyle/>
          <a:p>
            <a:r>
              <a:rPr lang="en-US" sz="1000" dirty="0">
                <a:solidFill>
                  <a:schemeClr val="bg1"/>
                </a:solidFill>
              </a:rPr>
              <a:t>*Dennis Youchison-ORNL, INFUSE Director</a:t>
            </a:r>
          </a:p>
        </p:txBody>
      </p:sp>
      <p:pic>
        <p:nvPicPr>
          <p:cNvPr id="22" name="Picture 21">
            <a:extLst>
              <a:ext uri="{FF2B5EF4-FFF2-40B4-BE49-F238E27FC236}">
                <a16:creationId xmlns:a16="http://schemas.microsoft.com/office/drawing/2014/main" id="{78D44E84-D416-4C40-91AF-6539B137509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86600" y="6330584"/>
            <a:ext cx="1600200" cy="385591"/>
          </a:xfrm>
          <a:prstGeom prst="rect">
            <a:avLst/>
          </a:prstGeom>
        </p:spPr>
      </p:pic>
      <p:pic>
        <p:nvPicPr>
          <p:cNvPr id="23" name="Picture 22">
            <a:extLst>
              <a:ext uri="{FF2B5EF4-FFF2-40B4-BE49-F238E27FC236}">
                <a16:creationId xmlns:a16="http://schemas.microsoft.com/office/drawing/2014/main" id="{EF8F36B1-498C-4C90-8565-FA14E6BAA8C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24605" y="6148334"/>
            <a:ext cx="1143000" cy="654447"/>
          </a:xfrm>
          <a:prstGeom prst="rect">
            <a:avLst/>
          </a:prstGeom>
        </p:spPr>
      </p:pic>
      <p:sp>
        <p:nvSpPr>
          <p:cNvPr id="24" name="Rectangle 23">
            <a:extLst>
              <a:ext uri="{FF2B5EF4-FFF2-40B4-BE49-F238E27FC236}">
                <a16:creationId xmlns:a16="http://schemas.microsoft.com/office/drawing/2014/main" id="{CC1B5E8E-45C2-4011-89FC-0BB9396A6884}"/>
              </a:ext>
            </a:extLst>
          </p:cNvPr>
          <p:cNvSpPr/>
          <p:nvPr/>
        </p:nvSpPr>
        <p:spPr>
          <a:xfrm>
            <a:off x="1219200" y="6337898"/>
            <a:ext cx="1066800" cy="292388"/>
          </a:xfrm>
          <a:prstGeom prst="rect">
            <a:avLst/>
          </a:prstGeom>
        </p:spPr>
        <p:txBody>
          <a:bodyPr wrap="square">
            <a:spAutoFit/>
          </a:bodyPr>
          <a:lstStyle/>
          <a:p>
            <a:r>
              <a:rPr lang="en-US" sz="1300" b="1" dirty="0">
                <a:solidFill>
                  <a:srgbClr val="FF0000"/>
                </a:solidFill>
              </a:rPr>
              <a:t>(NEW)</a:t>
            </a:r>
          </a:p>
        </p:txBody>
      </p:sp>
      <p:sp>
        <p:nvSpPr>
          <p:cNvPr id="26" name="Rectangle 25">
            <a:extLst>
              <a:ext uri="{FF2B5EF4-FFF2-40B4-BE49-F238E27FC236}">
                <a16:creationId xmlns:a16="http://schemas.microsoft.com/office/drawing/2014/main" id="{39F0966C-5BF4-4FCA-86CC-D66ECCCD7A6B}"/>
              </a:ext>
            </a:extLst>
          </p:cNvPr>
          <p:cNvSpPr/>
          <p:nvPr/>
        </p:nvSpPr>
        <p:spPr>
          <a:xfrm>
            <a:off x="355600" y="5895428"/>
            <a:ext cx="1066800" cy="292388"/>
          </a:xfrm>
          <a:prstGeom prst="rect">
            <a:avLst/>
          </a:prstGeom>
        </p:spPr>
        <p:txBody>
          <a:bodyPr wrap="square">
            <a:spAutoFit/>
          </a:bodyPr>
          <a:lstStyle/>
          <a:p>
            <a:r>
              <a:rPr lang="en-US" sz="1300" b="1" dirty="0">
                <a:solidFill>
                  <a:srgbClr val="FF0000"/>
                </a:solidFill>
              </a:rPr>
              <a:t>(NEW)</a:t>
            </a:r>
          </a:p>
        </p:txBody>
      </p:sp>
    </p:spTree>
    <p:extLst>
      <p:ext uri="{BB962C8B-B14F-4D97-AF65-F5344CB8AC3E}">
        <p14:creationId xmlns:p14="http://schemas.microsoft.com/office/powerpoint/2010/main" val="18146974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Request for Assistance (RFA) Details 1</a:t>
            </a:r>
          </a:p>
        </p:txBody>
      </p:sp>
      <p:sp>
        <p:nvSpPr>
          <p:cNvPr id="3" name="Slide Number Placeholder 2"/>
          <p:cNvSpPr>
            <a:spLocks noGrp="1"/>
          </p:cNvSpPr>
          <p:nvPr>
            <p:ph type="sldNum" sz="quarter" idx="12"/>
          </p:nvPr>
        </p:nvSpPr>
        <p:spPr/>
        <p:txBody>
          <a:bodyPr/>
          <a:lstStyle/>
          <a:p>
            <a:fld id="{4D209A34-5889-4E16-8BD0-8C9F0C75090B}" type="slidenum">
              <a:rPr lang="en-US" smtClean="0"/>
              <a:pPr/>
              <a:t>5</a:t>
            </a:fld>
            <a:endParaRPr lang="en-US" dirty="0"/>
          </a:p>
        </p:txBody>
      </p:sp>
      <p:sp>
        <p:nvSpPr>
          <p:cNvPr id="5" name="Rectangle 4">
            <a:extLst>
              <a:ext uri="{FF2B5EF4-FFF2-40B4-BE49-F238E27FC236}">
                <a16:creationId xmlns:a16="http://schemas.microsoft.com/office/drawing/2014/main" id="{134ECF14-1E00-4BC0-BB3C-92CCBD179644}"/>
              </a:ext>
            </a:extLst>
          </p:cNvPr>
          <p:cNvSpPr/>
          <p:nvPr/>
        </p:nvSpPr>
        <p:spPr>
          <a:xfrm>
            <a:off x="0" y="1371600"/>
            <a:ext cx="12087290" cy="4339650"/>
          </a:xfrm>
          <a:prstGeom prst="rect">
            <a:avLst/>
          </a:prstGeom>
        </p:spPr>
        <p:txBody>
          <a:bodyPr wrap="square">
            <a:spAutoFit/>
          </a:bodyPr>
          <a:lstStyle/>
          <a:p>
            <a:r>
              <a:rPr lang="en-US" sz="2000" b="1" u="sng" dirty="0"/>
              <a:t>Scope</a:t>
            </a:r>
          </a:p>
          <a:p>
            <a:pPr marL="285750" indent="-285750">
              <a:buFont typeface="Arial" panose="020B0604020202020204" pitchFamily="34" charset="0"/>
              <a:buChar char="•"/>
            </a:pPr>
            <a:r>
              <a:rPr lang="en-US" dirty="0"/>
              <a:t>Funding goes directly to a DOE laboratory to perform a scope of work in support of the requesting company</a:t>
            </a:r>
          </a:p>
          <a:p>
            <a:pPr marL="285750" indent="-285750">
              <a:buFont typeface="Arial" panose="020B0604020202020204" pitchFamily="34" charset="0"/>
              <a:buChar char="•"/>
            </a:pPr>
            <a:r>
              <a:rPr lang="en-US" dirty="0"/>
              <a:t>Focused on basic research, not commercialization</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Focused on unique capabilities at DOE laboratories, not items readily available elsewhere</a:t>
            </a:r>
            <a:endParaRPr lang="en-US" dirty="0"/>
          </a:p>
          <a:p>
            <a:pPr marL="285750" indent="-285750">
              <a:buFont typeface="Arial" panose="020B0604020202020204" pitchFamily="34" charset="0"/>
              <a:buChar char="•"/>
            </a:pPr>
            <a:r>
              <a:rPr lang="en-US" dirty="0"/>
              <a:t>A single institution may submit up to five RFA’s to a single RFA call </a:t>
            </a:r>
            <a:r>
              <a:rPr lang="en-US" dirty="0">
                <a:solidFill>
                  <a:srgbClr val="FF0000"/>
                </a:solidFill>
              </a:rPr>
              <a:t>(NEW)</a:t>
            </a:r>
          </a:p>
          <a:p>
            <a:pPr marL="285750" indent="-285750">
              <a:buFont typeface="Arial" panose="020B0604020202020204" pitchFamily="34" charset="0"/>
              <a:buChar char="•"/>
            </a:pPr>
            <a:endParaRPr lang="en-US" dirty="0">
              <a:solidFill>
                <a:srgbClr val="FF0000"/>
              </a:solidFill>
            </a:endParaRPr>
          </a:p>
          <a:p>
            <a:r>
              <a:rPr lang="en-US" sz="2000" b="1" u="sng" dirty="0"/>
              <a:t>Budget and Schedule</a:t>
            </a:r>
          </a:p>
          <a:p>
            <a:pPr marL="285750" indent="-285750">
              <a:buFont typeface="Arial" panose="020B0604020202020204" pitchFamily="34" charset="0"/>
              <a:buChar char="•"/>
            </a:pPr>
            <a:r>
              <a:rPr lang="en-US" dirty="0"/>
              <a:t>Majority of requests are for single year awards with a value of between $50k - $250k </a:t>
            </a:r>
          </a:p>
          <a:p>
            <a:pPr marL="285750" indent="-285750">
              <a:buFont typeface="Arial" panose="020B0604020202020204" pitchFamily="34" charset="0"/>
              <a:buChar char="•"/>
            </a:pPr>
            <a:r>
              <a:rPr lang="en-US" dirty="0"/>
              <a:t>In special cases, applicants may request up to $500k in total value with a duration of up to two years </a:t>
            </a:r>
            <a:r>
              <a:rPr lang="en-US" dirty="0">
                <a:solidFill>
                  <a:srgbClr val="FF0000"/>
                </a:solidFill>
              </a:rPr>
              <a:t>(NEW)</a:t>
            </a:r>
          </a:p>
          <a:p>
            <a:pPr marL="285750" indent="-285750">
              <a:buFont typeface="Arial" panose="020B0604020202020204" pitchFamily="34" charset="0"/>
              <a:buChar char="•"/>
            </a:pPr>
            <a:r>
              <a:rPr lang="en-US" dirty="0"/>
              <a:t>20 percent cost share is required, which can be cash, equipment, or in-kind contributions</a:t>
            </a:r>
          </a:p>
          <a:p>
            <a:pPr marL="285750" indent="-285750">
              <a:buFont typeface="Arial" panose="020B0604020202020204" pitchFamily="34" charset="0"/>
              <a:buChar char="•"/>
            </a:pPr>
            <a:endParaRPr lang="en-US" dirty="0"/>
          </a:p>
          <a:p>
            <a:r>
              <a:rPr lang="en-US" sz="2000" b="1" u="sng" dirty="0"/>
              <a:t>Company Certification</a:t>
            </a:r>
          </a:p>
          <a:p>
            <a:pPr marL="285750" indent="-285750">
              <a:buFont typeface="Arial" panose="020B0604020202020204" pitchFamily="34" charset="0"/>
              <a:buChar char="•"/>
            </a:pPr>
            <a:r>
              <a:rPr lang="en-US" dirty="0"/>
              <a:t>Requestors must certify that they will accept one of the two standardized Cooperative Research and Development Agreements (CRADAs) </a:t>
            </a:r>
          </a:p>
          <a:p>
            <a:pPr marL="285750" indent="-285750">
              <a:buFont typeface="Arial" panose="020B0604020202020204" pitchFamily="34" charset="0"/>
              <a:buChar char="•"/>
            </a:pPr>
            <a:r>
              <a:rPr lang="en-US" dirty="0"/>
              <a:t>Requestors must certify that they will provide the required 20 percent upon selection for a partnership award </a:t>
            </a:r>
          </a:p>
        </p:txBody>
      </p:sp>
    </p:spTree>
    <p:extLst>
      <p:ext uri="{BB962C8B-B14F-4D97-AF65-F5344CB8AC3E}">
        <p14:creationId xmlns:p14="http://schemas.microsoft.com/office/powerpoint/2010/main" val="2821685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for Assistance (RFA) Details 2</a:t>
            </a:r>
          </a:p>
        </p:txBody>
      </p:sp>
      <p:sp>
        <p:nvSpPr>
          <p:cNvPr id="3" name="Slide Number Placeholder 2"/>
          <p:cNvSpPr>
            <a:spLocks noGrp="1"/>
          </p:cNvSpPr>
          <p:nvPr>
            <p:ph type="sldNum" sz="quarter" idx="12"/>
          </p:nvPr>
        </p:nvSpPr>
        <p:spPr/>
        <p:txBody>
          <a:bodyPr/>
          <a:lstStyle/>
          <a:p>
            <a:fld id="{4D209A34-5889-4E16-8BD0-8C9F0C75090B}" type="slidenum">
              <a:rPr lang="en-US" smtClean="0"/>
              <a:pPr/>
              <a:t>6</a:t>
            </a:fld>
            <a:endParaRPr lang="en-US" dirty="0"/>
          </a:p>
        </p:txBody>
      </p:sp>
      <p:sp>
        <p:nvSpPr>
          <p:cNvPr id="4" name="Rectangle 3">
            <a:extLst>
              <a:ext uri="{FF2B5EF4-FFF2-40B4-BE49-F238E27FC236}">
                <a16:creationId xmlns:a16="http://schemas.microsoft.com/office/drawing/2014/main" id="{849957F8-E4BE-4836-ACC9-DC2708201D3A}"/>
              </a:ext>
            </a:extLst>
          </p:cNvPr>
          <p:cNvSpPr/>
          <p:nvPr/>
        </p:nvSpPr>
        <p:spPr>
          <a:xfrm>
            <a:off x="0" y="1143000"/>
            <a:ext cx="12192000" cy="5786199"/>
          </a:xfrm>
          <a:prstGeom prst="rect">
            <a:avLst/>
          </a:prstGeom>
        </p:spPr>
        <p:txBody>
          <a:bodyPr wrap="square">
            <a:spAutoFit/>
          </a:bodyPr>
          <a:lstStyle/>
          <a:p>
            <a:r>
              <a:rPr lang="en-US" sz="2000" b="1" u="sng" dirty="0"/>
              <a:t>Eligible Requester </a:t>
            </a:r>
            <a:endParaRPr lang="en-US" sz="2000" dirty="0"/>
          </a:p>
          <a:p>
            <a:pPr marL="742950" lvl="1" indent="-285750">
              <a:buFont typeface="Arial" panose="020B0604020202020204" pitchFamily="34" charset="0"/>
              <a:buChar char="•"/>
            </a:pPr>
            <a:r>
              <a:rPr lang="en-US" dirty="0"/>
              <a:t>U.S. based private entity with U.S. ownership</a:t>
            </a:r>
          </a:p>
          <a:p>
            <a:pPr marL="742950" lvl="1" indent="-285750">
              <a:buFont typeface="Arial" panose="020B0604020202020204" pitchFamily="34" charset="0"/>
              <a:buChar char="•"/>
            </a:pPr>
            <a:r>
              <a:rPr lang="en-US" dirty="0"/>
              <a:t>U.S. based private entity with foreign ownership so long as that entity’s participation is in the economic interest of the U.S. </a:t>
            </a:r>
            <a:r>
              <a:rPr lang="en-US" dirty="0">
                <a:solidFill>
                  <a:srgbClr val="FF0000"/>
                </a:solidFill>
              </a:rPr>
              <a:t>(NEW)</a:t>
            </a:r>
            <a:endParaRPr lang="en-US" dirty="0"/>
          </a:p>
          <a:p>
            <a:pPr marL="0" lvl="1"/>
            <a:endParaRPr lang="en-US" b="1" u="sng" dirty="0"/>
          </a:p>
          <a:p>
            <a:pPr marL="0" lvl="1"/>
            <a:r>
              <a:rPr lang="en-US" sz="2000" b="1" u="sng" dirty="0"/>
              <a:t>RFA Execution Requirements</a:t>
            </a:r>
          </a:p>
          <a:p>
            <a:pPr marL="742950" lvl="1" indent="-285750">
              <a:buFont typeface="Arial" panose="020B0604020202020204" pitchFamily="34" charset="0"/>
              <a:buChar char="•"/>
            </a:pPr>
            <a:r>
              <a:rPr lang="en-US" dirty="0"/>
              <a:t>All work under an INFUSE award must be performed in the U.S. </a:t>
            </a:r>
          </a:p>
          <a:p>
            <a:pPr marL="742950" lvl="1" indent="-285750">
              <a:buFont typeface="Arial" panose="020B0604020202020204" pitchFamily="34" charset="0"/>
              <a:buChar char="•"/>
            </a:pPr>
            <a:r>
              <a:rPr lang="en-US" dirty="0"/>
              <a:t>Products embodying intellectual property developed under the assistance must be substantially manufactured in the U.S.</a:t>
            </a:r>
          </a:p>
          <a:p>
            <a:pPr marL="742950" lvl="1" indent="-285750">
              <a:buFont typeface="Arial" panose="020B0604020202020204" pitchFamily="34" charset="0"/>
              <a:buChar char="•"/>
            </a:pPr>
            <a:r>
              <a:rPr lang="en-US" dirty="0"/>
              <a:t>The transfer of technology and data resulting from INFUSE awards are subject to U.S. export control laws.</a:t>
            </a:r>
          </a:p>
          <a:p>
            <a:pPr lvl="1"/>
            <a:endParaRPr lang="en-US" dirty="0"/>
          </a:p>
          <a:p>
            <a:pPr marL="0" lvl="1"/>
            <a:r>
              <a:rPr lang="en-US" sz="2000" b="1" u="sng" dirty="0"/>
              <a:t>Merit Review </a:t>
            </a:r>
          </a:p>
          <a:p>
            <a:pPr marL="742950" lvl="1" indent="-285750">
              <a:buFont typeface="Arial" panose="020B0604020202020204" pitchFamily="34" charset="0"/>
              <a:buChar char="•"/>
            </a:pPr>
            <a:r>
              <a:rPr lang="en-US" dirty="0"/>
              <a:t>The Review Process is organized by the INFUSE Team at ORNL/PPPL, with input provided to FES for final selection</a:t>
            </a:r>
          </a:p>
          <a:p>
            <a:pPr marL="742950" lvl="1" indent="-285750">
              <a:buFont typeface="Arial" panose="020B0604020202020204" pitchFamily="34" charset="0"/>
              <a:buChar char="•"/>
            </a:pPr>
            <a:r>
              <a:rPr lang="en-US" dirty="0"/>
              <a:t>RFA applications are evaluated and competitively selected in accordance with the Office of Science Review Criteria</a:t>
            </a:r>
          </a:p>
          <a:p>
            <a:pPr marL="742950" lvl="1" indent="-285750">
              <a:buFont typeface="Arial" panose="020B0604020202020204" pitchFamily="34" charset="0"/>
              <a:buChar char="•"/>
            </a:pPr>
            <a:r>
              <a:rPr lang="en-US" dirty="0"/>
              <a:t>Reviewers are asked to comment on the value of the work from the company perspective </a:t>
            </a:r>
          </a:p>
          <a:p>
            <a:pPr lvl="1"/>
            <a:endParaRPr lang="en-US" dirty="0"/>
          </a:p>
          <a:p>
            <a:pPr marL="0" lvl="1"/>
            <a:r>
              <a:rPr lang="en-US" sz="2000" b="1" u="sng" dirty="0"/>
              <a:t>More details available:</a:t>
            </a:r>
            <a:r>
              <a:rPr lang="en-US" sz="2000" dirty="0"/>
              <a:t> </a:t>
            </a:r>
            <a:r>
              <a:rPr lang="en-US" sz="2000" dirty="0">
                <a:hlinkClick r:id="rId3"/>
              </a:rPr>
              <a:t>https://infuse.ornl.gov/rfa-announcement-and-submission/</a:t>
            </a:r>
            <a:endParaRPr lang="en-US" sz="2000" dirty="0"/>
          </a:p>
          <a:p>
            <a:pPr marL="0" lvl="1"/>
            <a:endParaRPr lang="en-US" dirty="0"/>
          </a:p>
          <a:p>
            <a:pPr marL="0" lvl="1"/>
            <a:r>
              <a:rPr lang="en-US" sz="2000" b="1" u="sng" dirty="0"/>
              <a:t>Award Abstracts:</a:t>
            </a:r>
            <a:r>
              <a:rPr lang="en-US" sz="2000" b="1" dirty="0"/>
              <a:t> </a:t>
            </a:r>
            <a:r>
              <a:rPr lang="en-US" sz="2000" dirty="0">
                <a:hlinkClick r:id="rId4"/>
              </a:rPr>
              <a:t>https://infuse.ornl.gov/?s=abstract&amp;filter=&amp;ls=</a:t>
            </a:r>
            <a:endParaRPr lang="en-US" sz="2000" dirty="0"/>
          </a:p>
          <a:p>
            <a:pPr marL="0" lvl="1"/>
            <a:endParaRPr lang="en-US" dirty="0"/>
          </a:p>
          <a:p>
            <a:pPr lvl="1"/>
            <a:endParaRPr lang="en-US" dirty="0"/>
          </a:p>
        </p:txBody>
      </p:sp>
    </p:spTree>
    <p:extLst>
      <p:ext uri="{BB962C8B-B14F-4D97-AF65-F5344CB8AC3E}">
        <p14:creationId xmlns:p14="http://schemas.microsoft.com/office/powerpoint/2010/main" val="15425739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Details (Continued)</a:t>
            </a:r>
          </a:p>
        </p:txBody>
      </p:sp>
      <p:sp>
        <p:nvSpPr>
          <p:cNvPr id="3" name="Slide Number Placeholder 2"/>
          <p:cNvSpPr>
            <a:spLocks noGrp="1"/>
          </p:cNvSpPr>
          <p:nvPr>
            <p:ph type="sldNum" sz="quarter" idx="12"/>
          </p:nvPr>
        </p:nvSpPr>
        <p:spPr/>
        <p:txBody>
          <a:bodyPr/>
          <a:lstStyle/>
          <a:p>
            <a:fld id="{4D209A34-5889-4E16-8BD0-8C9F0C75090B}" type="slidenum">
              <a:rPr lang="en-US" smtClean="0"/>
              <a:pPr/>
              <a:t>7</a:t>
            </a:fld>
            <a:endParaRPr lang="en-US" dirty="0"/>
          </a:p>
        </p:txBody>
      </p:sp>
      <p:graphicFrame>
        <p:nvGraphicFramePr>
          <p:cNvPr id="9" name="Table 8">
            <a:extLst>
              <a:ext uri="{FF2B5EF4-FFF2-40B4-BE49-F238E27FC236}">
                <a16:creationId xmlns:a16="http://schemas.microsoft.com/office/drawing/2014/main" id="{67A72A0A-1479-4E1C-8054-E98855797CF9}"/>
              </a:ext>
            </a:extLst>
          </p:cNvPr>
          <p:cNvGraphicFramePr>
            <a:graphicFrameLocks noGrp="1"/>
          </p:cNvGraphicFramePr>
          <p:nvPr>
            <p:extLst>
              <p:ext uri="{D42A27DB-BD31-4B8C-83A1-F6EECF244321}">
                <p14:modId xmlns:p14="http://schemas.microsoft.com/office/powerpoint/2010/main" val="3843934015"/>
              </p:ext>
            </p:extLst>
          </p:nvPr>
        </p:nvGraphicFramePr>
        <p:xfrm>
          <a:off x="149101" y="1650788"/>
          <a:ext cx="3581400" cy="2667720"/>
        </p:xfrm>
        <a:graphic>
          <a:graphicData uri="http://schemas.openxmlformats.org/drawingml/2006/table">
            <a:tbl>
              <a:tblPr/>
              <a:tblGrid>
                <a:gridCol w="861197">
                  <a:extLst>
                    <a:ext uri="{9D8B030D-6E8A-4147-A177-3AD203B41FA5}">
                      <a16:colId xmlns:a16="http://schemas.microsoft.com/office/drawing/2014/main" val="3949463081"/>
                    </a:ext>
                  </a:extLst>
                </a:gridCol>
                <a:gridCol w="929503">
                  <a:extLst>
                    <a:ext uri="{9D8B030D-6E8A-4147-A177-3AD203B41FA5}">
                      <a16:colId xmlns:a16="http://schemas.microsoft.com/office/drawing/2014/main" val="983634350"/>
                    </a:ext>
                  </a:extLst>
                </a:gridCol>
                <a:gridCol w="895350">
                  <a:extLst>
                    <a:ext uri="{9D8B030D-6E8A-4147-A177-3AD203B41FA5}">
                      <a16:colId xmlns:a16="http://schemas.microsoft.com/office/drawing/2014/main" val="2070530720"/>
                    </a:ext>
                  </a:extLst>
                </a:gridCol>
                <a:gridCol w="895350">
                  <a:extLst>
                    <a:ext uri="{9D8B030D-6E8A-4147-A177-3AD203B41FA5}">
                      <a16:colId xmlns:a16="http://schemas.microsoft.com/office/drawing/2014/main" val="4114277914"/>
                    </a:ext>
                  </a:extLst>
                </a:gridCol>
              </a:tblGrid>
              <a:tr h="533544">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Requests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Awards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Rate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6683115"/>
                  </a:ext>
                </a:extLst>
              </a:tr>
              <a:tr h="533544">
                <a:tc>
                  <a:txBody>
                    <a:bodyPr/>
                    <a:lstStyle/>
                    <a:p>
                      <a:pPr algn="ctr" fontAlgn="b"/>
                      <a:r>
                        <a:rPr lang="en-US" sz="1800" b="0" i="0" u="none" strike="noStrike">
                          <a:solidFill>
                            <a:srgbClr val="000000"/>
                          </a:solidFill>
                          <a:effectLst/>
                          <a:latin typeface="Calibri" panose="020F0502020204030204" pitchFamily="34" charset="0"/>
                        </a:rPr>
                        <a:t>All RFA's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800" b="0" i="0" u="none" strike="noStrike" dirty="0">
                          <a:solidFill>
                            <a:srgbClr val="000000"/>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800" b="0" i="0" u="none" strike="noStrike" dirty="0">
                          <a:solidFill>
                            <a:srgbClr val="000000"/>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800" b="0"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2793349823"/>
                  </a:ext>
                </a:extLst>
              </a:tr>
              <a:tr h="533544">
                <a:tc>
                  <a:txBody>
                    <a:bodyPr/>
                    <a:lstStyle/>
                    <a:p>
                      <a:pPr algn="ctr" fontAlgn="b"/>
                      <a:r>
                        <a:rPr lang="en-US" sz="1800" b="0" i="0" u="none" strike="noStrike">
                          <a:solidFill>
                            <a:srgbClr val="000000"/>
                          </a:solidFill>
                          <a:effectLst/>
                          <a:latin typeface="Calibri" panose="020F0502020204030204" pitchFamily="34" charset="0"/>
                        </a:rPr>
                        <a:t>FY19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800" b="0"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800" b="0"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8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extLst>
                  <a:ext uri="{0D108BD9-81ED-4DB2-BD59-A6C34878D82A}">
                    <a16:rowId xmlns:a16="http://schemas.microsoft.com/office/drawing/2014/main" val="236856981"/>
                  </a:ext>
                </a:extLst>
              </a:tr>
              <a:tr h="533544">
                <a:tc>
                  <a:txBody>
                    <a:bodyPr/>
                    <a:lstStyle/>
                    <a:p>
                      <a:pPr algn="ctr" fontAlgn="b"/>
                      <a:r>
                        <a:rPr lang="en-US" sz="1800" b="0" i="0" u="none" strike="noStrike">
                          <a:solidFill>
                            <a:srgbClr val="000000"/>
                          </a:solidFill>
                          <a:effectLst/>
                          <a:latin typeface="Calibri" panose="020F0502020204030204" pitchFamily="34" charset="0"/>
                        </a:rPr>
                        <a:t>FY20-A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800" b="0" i="0" u="none" strike="noStrike" dirty="0">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2452294428"/>
                  </a:ext>
                </a:extLst>
              </a:tr>
              <a:tr h="533544">
                <a:tc>
                  <a:txBody>
                    <a:bodyPr/>
                    <a:lstStyle/>
                    <a:p>
                      <a:pPr algn="ctr" fontAlgn="b"/>
                      <a:r>
                        <a:rPr lang="en-US" sz="1800" b="0" i="0" u="none" strike="noStrike">
                          <a:solidFill>
                            <a:srgbClr val="000000"/>
                          </a:solidFill>
                          <a:effectLst/>
                          <a:latin typeface="Calibri" panose="020F0502020204030204" pitchFamily="34" charset="0"/>
                        </a:rPr>
                        <a:t>FY20-B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b"/>
                      <a:r>
                        <a:rPr lang="en-US" sz="1800" b="0" i="0" u="none" strike="noStrike">
                          <a:solidFill>
                            <a:srgbClr val="000000"/>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b"/>
                      <a:r>
                        <a:rPr lang="en-US" sz="1800" b="0" i="0" u="none" strike="noStrike" dirty="0">
                          <a:solidFill>
                            <a:srgbClr val="000000"/>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1903582009"/>
                  </a:ext>
                </a:extLst>
              </a:tr>
            </a:tbl>
          </a:graphicData>
        </a:graphic>
      </p:graphicFrame>
      <p:graphicFrame>
        <p:nvGraphicFramePr>
          <p:cNvPr id="12" name="Chart 11">
            <a:extLst>
              <a:ext uri="{FF2B5EF4-FFF2-40B4-BE49-F238E27FC236}">
                <a16:creationId xmlns:a16="http://schemas.microsoft.com/office/drawing/2014/main" id="{774EBE7C-D90D-46B0-BDF6-D71CAE0D3C52}"/>
              </a:ext>
            </a:extLst>
          </p:cNvPr>
          <p:cNvGraphicFramePr>
            <a:graphicFrameLocks/>
          </p:cNvGraphicFramePr>
          <p:nvPr>
            <p:extLst>
              <p:ext uri="{D42A27DB-BD31-4B8C-83A1-F6EECF244321}">
                <p14:modId xmlns:p14="http://schemas.microsoft.com/office/powerpoint/2010/main" val="445478726"/>
              </p:ext>
            </p:extLst>
          </p:nvPr>
        </p:nvGraphicFramePr>
        <p:xfrm>
          <a:off x="3812403" y="1509267"/>
          <a:ext cx="8379597" cy="502775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276B5DEE-AFAE-4C31-A7C4-DFB6C6CA88D0}"/>
              </a:ext>
            </a:extLst>
          </p:cNvPr>
          <p:cNvSpPr/>
          <p:nvPr/>
        </p:nvSpPr>
        <p:spPr>
          <a:xfrm>
            <a:off x="180203" y="4876800"/>
            <a:ext cx="3581400" cy="923330"/>
          </a:xfrm>
          <a:prstGeom prst="rect">
            <a:avLst/>
          </a:prstGeom>
        </p:spPr>
        <p:txBody>
          <a:bodyPr wrap="square">
            <a:spAutoFit/>
          </a:bodyPr>
          <a:lstStyle/>
          <a:p>
            <a:pPr marL="285750" indent="-285750">
              <a:buFont typeface="Arial" panose="020B0604020202020204" pitchFamily="34" charset="0"/>
              <a:buChar char="•"/>
            </a:pPr>
            <a:r>
              <a:rPr lang="en-US" dirty="0"/>
              <a:t>SNL and SRNL added in FY20</a:t>
            </a:r>
          </a:p>
          <a:p>
            <a:pPr marL="285750" indent="-285750">
              <a:buFont typeface="Arial" panose="020B0604020202020204" pitchFamily="34" charset="0"/>
              <a:buChar char="•"/>
            </a:pPr>
            <a:r>
              <a:rPr lang="en-US" dirty="0"/>
              <a:t>Only PNNL and SNL have not yet been requested </a:t>
            </a:r>
          </a:p>
        </p:txBody>
      </p:sp>
    </p:spTree>
    <p:extLst>
      <p:ext uri="{BB962C8B-B14F-4D97-AF65-F5344CB8AC3E}">
        <p14:creationId xmlns:p14="http://schemas.microsoft.com/office/powerpoint/2010/main" val="11310542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Details (Continued)</a:t>
            </a:r>
          </a:p>
        </p:txBody>
      </p:sp>
      <p:sp>
        <p:nvSpPr>
          <p:cNvPr id="3" name="Slide Number Placeholder 2"/>
          <p:cNvSpPr>
            <a:spLocks noGrp="1"/>
          </p:cNvSpPr>
          <p:nvPr>
            <p:ph type="sldNum" sz="quarter" idx="12"/>
          </p:nvPr>
        </p:nvSpPr>
        <p:spPr/>
        <p:txBody>
          <a:bodyPr/>
          <a:lstStyle/>
          <a:p>
            <a:fld id="{4D209A34-5889-4E16-8BD0-8C9F0C75090B}" type="slidenum">
              <a:rPr lang="en-US" smtClean="0"/>
              <a:pPr/>
              <a:t>8</a:t>
            </a:fld>
            <a:endParaRPr lang="en-US" dirty="0"/>
          </a:p>
        </p:txBody>
      </p:sp>
      <p:graphicFrame>
        <p:nvGraphicFramePr>
          <p:cNvPr id="9" name="Table 8">
            <a:extLst>
              <a:ext uri="{FF2B5EF4-FFF2-40B4-BE49-F238E27FC236}">
                <a16:creationId xmlns:a16="http://schemas.microsoft.com/office/drawing/2014/main" id="{67A72A0A-1479-4E1C-8054-E98855797CF9}"/>
              </a:ext>
            </a:extLst>
          </p:cNvPr>
          <p:cNvGraphicFramePr>
            <a:graphicFrameLocks noGrp="1"/>
          </p:cNvGraphicFramePr>
          <p:nvPr/>
        </p:nvGraphicFramePr>
        <p:xfrm>
          <a:off x="149101" y="1650788"/>
          <a:ext cx="3581400" cy="2667720"/>
        </p:xfrm>
        <a:graphic>
          <a:graphicData uri="http://schemas.openxmlformats.org/drawingml/2006/table">
            <a:tbl>
              <a:tblPr/>
              <a:tblGrid>
                <a:gridCol w="861197">
                  <a:extLst>
                    <a:ext uri="{9D8B030D-6E8A-4147-A177-3AD203B41FA5}">
                      <a16:colId xmlns:a16="http://schemas.microsoft.com/office/drawing/2014/main" val="3949463081"/>
                    </a:ext>
                  </a:extLst>
                </a:gridCol>
                <a:gridCol w="929503">
                  <a:extLst>
                    <a:ext uri="{9D8B030D-6E8A-4147-A177-3AD203B41FA5}">
                      <a16:colId xmlns:a16="http://schemas.microsoft.com/office/drawing/2014/main" val="983634350"/>
                    </a:ext>
                  </a:extLst>
                </a:gridCol>
                <a:gridCol w="895350">
                  <a:extLst>
                    <a:ext uri="{9D8B030D-6E8A-4147-A177-3AD203B41FA5}">
                      <a16:colId xmlns:a16="http://schemas.microsoft.com/office/drawing/2014/main" val="2070530720"/>
                    </a:ext>
                  </a:extLst>
                </a:gridCol>
                <a:gridCol w="895350">
                  <a:extLst>
                    <a:ext uri="{9D8B030D-6E8A-4147-A177-3AD203B41FA5}">
                      <a16:colId xmlns:a16="http://schemas.microsoft.com/office/drawing/2014/main" val="4114277914"/>
                    </a:ext>
                  </a:extLst>
                </a:gridCol>
              </a:tblGrid>
              <a:tr h="533544">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Requests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Awards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Rate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6683115"/>
                  </a:ext>
                </a:extLst>
              </a:tr>
              <a:tr h="533544">
                <a:tc>
                  <a:txBody>
                    <a:bodyPr/>
                    <a:lstStyle/>
                    <a:p>
                      <a:pPr algn="ctr" fontAlgn="b"/>
                      <a:r>
                        <a:rPr lang="en-US" sz="1800" b="0" i="0" u="none" strike="noStrike">
                          <a:solidFill>
                            <a:srgbClr val="000000"/>
                          </a:solidFill>
                          <a:effectLst/>
                          <a:latin typeface="Calibri" panose="020F0502020204030204" pitchFamily="34" charset="0"/>
                        </a:rPr>
                        <a:t>All RFA's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800" b="0" i="0" u="none" strike="noStrike" dirty="0">
                          <a:solidFill>
                            <a:srgbClr val="000000"/>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800" b="0" i="0" u="none" strike="noStrike" dirty="0">
                          <a:solidFill>
                            <a:srgbClr val="000000"/>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800" b="0"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2793349823"/>
                  </a:ext>
                </a:extLst>
              </a:tr>
              <a:tr h="533544">
                <a:tc>
                  <a:txBody>
                    <a:bodyPr/>
                    <a:lstStyle/>
                    <a:p>
                      <a:pPr algn="ctr" fontAlgn="b"/>
                      <a:r>
                        <a:rPr lang="en-US" sz="1800" b="0" i="0" u="none" strike="noStrike">
                          <a:solidFill>
                            <a:srgbClr val="000000"/>
                          </a:solidFill>
                          <a:effectLst/>
                          <a:latin typeface="Calibri" panose="020F0502020204030204" pitchFamily="34" charset="0"/>
                        </a:rPr>
                        <a:t>FY19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800" b="0"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800" b="0"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8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extLst>
                  <a:ext uri="{0D108BD9-81ED-4DB2-BD59-A6C34878D82A}">
                    <a16:rowId xmlns:a16="http://schemas.microsoft.com/office/drawing/2014/main" val="236856981"/>
                  </a:ext>
                </a:extLst>
              </a:tr>
              <a:tr h="533544">
                <a:tc>
                  <a:txBody>
                    <a:bodyPr/>
                    <a:lstStyle/>
                    <a:p>
                      <a:pPr algn="ctr" fontAlgn="b"/>
                      <a:r>
                        <a:rPr lang="en-US" sz="1800" b="0" i="0" u="none" strike="noStrike">
                          <a:solidFill>
                            <a:srgbClr val="000000"/>
                          </a:solidFill>
                          <a:effectLst/>
                          <a:latin typeface="Calibri" panose="020F0502020204030204" pitchFamily="34" charset="0"/>
                        </a:rPr>
                        <a:t>FY20-A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800" b="0" i="0" u="none" strike="noStrike" dirty="0">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2452294428"/>
                  </a:ext>
                </a:extLst>
              </a:tr>
              <a:tr h="533544">
                <a:tc>
                  <a:txBody>
                    <a:bodyPr/>
                    <a:lstStyle/>
                    <a:p>
                      <a:pPr algn="ctr" fontAlgn="b"/>
                      <a:r>
                        <a:rPr lang="en-US" sz="1800" b="0" i="0" u="none" strike="noStrike">
                          <a:solidFill>
                            <a:srgbClr val="000000"/>
                          </a:solidFill>
                          <a:effectLst/>
                          <a:latin typeface="Calibri" panose="020F0502020204030204" pitchFamily="34" charset="0"/>
                        </a:rPr>
                        <a:t>FY20-B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b"/>
                      <a:r>
                        <a:rPr lang="en-US" sz="1800" b="0" i="0" u="none" strike="noStrike">
                          <a:solidFill>
                            <a:srgbClr val="000000"/>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b"/>
                      <a:r>
                        <a:rPr lang="en-US" sz="1800" b="0" i="0" u="none" strike="noStrike" dirty="0">
                          <a:solidFill>
                            <a:srgbClr val="000000"/>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1903582009"/>
                  </a:ext>
                </a:extLst>
              </a:tr>
            </a:tbl>
          </a:graphicData>
        </a:graphic>
      </p:graphicFrame>
      <p:sp>
        <p:nvSpPr>
          <p:cNvPr id="7" name="Rectangle 6">
            <a:extLst>
              <a:ext uri="{FF2B5EF4-FFF2-40B4-BE49-F238E27FC236}">
                <a16:creationId xmlns:a16="http://schemas.microsoft.com/office/drawing/2014/main" id="{E9CD5905-34B7-4D41-963C-B6E883148143}"/>
              </a:ext>
            </a:extLst>
          </p:cNvPr>
          <p:cNvSpPr/>
          <p:nvPr/>
        </p:nvSpPr>
        <p:spPr>
          <a:xfrm>
            <a:off x="190052" y="4993936"/>
            <a:ext cx="3581400" cy="646331"/>
          </a:xfrm>
          <a:prstGeom prst="rect">
            <a:avLst/>
          </a:prstGeom>
        </p:spPr>
        <p:txBody>
          <a:bodyPr wrap="square">
            <a:spAutoFit/>
          </a:bodyPr>
          <a:lstStyle/>
          <a:p>
            <a:pPr marL="285750" indent="-285750">
              <a:buFont typeface="Arial" panose="020B0604020202020204" pitchFamily="34" charset="0"/>
              <a:buChar char="•"/>
            </a:pPr>
            <a:r>
              <a:rPr lang="en-US" dirty="0"/>
              <a:t>FY19 RFA Call included restriction of one request per topical area </a:t>
            </a:r>
          </a:p>
        </p:txBody>
      </p:sp>
      <p:graphicFrame>
        <p:nvGraphicFramePr>
          <p:cNvPr id="10" name="Chart 9">
            <a:extLst>
              <a:ext uri="{FF2B5EF4-FFF2-40B4-BE49-F238E27FC236}">
                <a16:creationId xmlns:a16="http://schemas.microsoft.com/office/drawing/2014/main" id="{F8CFE538-57B2-40F1-B371-C20302329CE9}"/>
              </a:ext>
            </a:extLst>
          </p:cNvPr>
          <p:cNvGraphicFramePr>
            <a:graphicFrameLocks/>
          </p:cNvGraphicFramePr>
          <p:nvPr>
            <p:extLst>
              <p:ext uri="{D42A27DB-BD31-4B8C-83A1-F6EECF244321}">
                <p14:modId xmlns:p14="http://schemas.microsoft.com/office/powerpoint/2010/main" val="566104975"/>
              </p:ext>
            </p:extLst>
          </p:nvPr>
        </p:nvGraphicFramePr>
        <p:xfrm>
          <a:off x="3961693" y="1483848"/>
          <a:ext cx="8156699"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9868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Statistics</a:t>
            </a:r>
          </a:p>
        </p:txBody>
      </p:sp>
      <p:sp>
        <p:nvSpPr>
          <p:cNvPr id="3" name="Slide Number Placeholder 2"/>
          <p:cNvSpPr>
            <a:spLocks noGrp="1"/>
          </p:cNvSpPr>
          <p:nvPr>
            <p:ph type="sldNum" sz="quarter" idx="12"/>
          </p:nvPr>
        </p:nvSpPr>
        <p:spPr/>
        <p:txBody>
          <a:bodyPr/>
          <a:lstStyle/>
          <a:p>
            <a:fld id="{4D209A34-5889-4E16-8BD0-8C9F0C75090B}" type="slidenum">
              <a:rPr lang="en-US" smtClean="0"/>
              <a:pPr/>
              <a:t>9</a:t>
            </a:fld>
            <a:endParaRPr lang="en-US" dirty="0"/>
          </a:p>
        </p:txBody>
      </p:sp>
      <p:graphicFrame>
        <p:nvGraphicFramePr>
          <p:cNvPr id="11" name="Chart 10">
            <a:extLst>
              <a:ext uri="{FF2B5EF4-FFF2-40B4-BE49-F238E27FC236}">
                <a16:creationId xmlns:a16="http://schemas.microsoft.com/office/drawing/2014/main" id="{33BEDE00-887D-41A6-8C0B-93F40CAC72B9}"/>
              </a:ext>
            </a:extLst>
          </p:cNvPr>
          <p:cNvGraphicFramePr>
            <a:graphicFrameLocks/>
          </p:cNvGraphicFramePr>
          <p:nvPr>
            <p:extLst>
              <p:ext uri="{D42A27DB-BD31-4B8C-83A1-F6EECF244321}">
                <p14:modId xmlns:p14="http://schemas.microsoft.com/office/powerpoint/2010/main" val="2700739119"/>
              </p:ext>
            </p:extLst>
          </p:nvPr>
        </p:nvGraphicFramePr>
        <p:xfrm>
          <a:off x="119932" y="2806493"/>
          <a:ext cx="5725566" cy="40515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Table 22">
            <a:extLst>
              <a:ext uri="{FF2B5EF4-FFF2-40B4-BE49-F238E27FC236}">
                <a16:creationId xmlns:a16="http://schemas.microsoft.com/office/drawing/2014/main" id="{62007838-B621-4E71-9EA4-C9D731CD610E}"/>
              </a:ext>
            </a:extLst>
          </p:cNvPr>
          <p:cNvGraphicFramePr>
            <a:graphicFrameLocks noGrp="1"/>
          </p:cNvGraphicFramePr>
          <p:nvPr>
            <p:extLst>
              <p:ext uri="{D42A27DB-BD31-4B8C-83A1-F6EECF244321}">
                <p14:modId xmlns:p14="http://schemas.microsoft.com/office/powerpoint/2010/main" val="2699111799"/>
              </p:ext>
            </p:extLst>
          </p:nvPr>
        </p:nvGraphicFramePr>
        <p:xfrm>
          <a:off x="116822" y="1599005"/>
          <a:ext cx="5049048" cy="1756233"/>
        </p:xfrm>
        <a:graphic>
          <a:graphicData uri="http://schemas.openxmlformats.org/drawingml/2006/table">
            <a:tbl>
              <a:tblPr/>
              <a:tblGrid>
                <a:gridCol w="1262262">
                  <a:extLst>
                    <a:ext uri="{9D8B030D-6E8A-4147-A177-3AD203B41FA5}">
                      <a16:colId xmlns:a16="http://schemas.microsoft.com/office/drawing/2014/main" val="517503182"/>
                    </a:ext>
                  </a:extLst>
                </a:gridCol>
                <a:gridCol w="1262262">
                  <a:extLst>
                    <a:ext uri="{9D8B030D-6E8A-4147-A177-3AD203B41FA5}">
                      <a16:colId xmlns:a16="http://schemas.microsoft.com/office/drawing/2014/main" val="2591981279"/>
                    </a:ext>
                  </a:extLst>
                </a:gridCol>
                <a:gridCol w="1262262">
                  <a:extLst>
                    <a:ext uri="{9D8B030D-6E8A-4147-A177-3AD203B41FA5}">
                      <a16:colId xmlns:a16="http://schemas.microsoft.com/office/drawing/2014/main" val="2365589932"/>
                    </a:ext>
                  </a:extLst>
                </a:gridCol>
                <a:gridCol w="1262262">
                  <a:extLst>
                    <a:ext uri="{9D8B030D-6E8A-4147-A177-3AD203B41FA5}">
                      <a16:colId xmlns:a16="http://schemas.microsoft.com/office/drawing/2014/main" val="2041979359"/>
                    </a:ext>
                  </a:extLst>
                </a:gridCol>
              </a:tblGrid>
              <a:tr h="299517">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Total Requested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Total Awarded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Average Size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010920"/>
                  </a:ext>
                </a:extLst>
              </a:tr>
              <a:tr h="299517">
                <a:tc>
                  <a:txBody>
                    <a:bodyPr/>
                    <a:lstStyle/>
                    <a:p>
                      <a:pPr algn="ctr" fontAlgn="b"/>
                      <a:r>
                        <a:rPr lang="en-US" sz="1800" b="0" i="0" u="none" strike="noStrike">
                          <a:solidFill>
                            <a:srgbClr val="000000"/>
                          </a:solidFill>
                          <a:effectLst/>
                          <a:latin typeface="Calibri" panose="020F0502020204030204" pitchFamily="34" charset="0"/>
                        </a:rPr>
                        <a:t>All RFA's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800" b="0" i="0" u="none" strike="noStrike" dirty="0">
                          <a:solidFill>
                            <a:srgbClr val="000000"/>
                          </a:solidFill>
                          <a:effectLst/>
                          <a:latin typeface="Calibri" panose="020F0502020204030204" pitchFamily="34" charset="0"/>
                        </a:rPr>
                        <a:t>$10,777 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800" b="0" i="0" u="none" strike="noStrike" dirty="0">
                          <a:solidFill>
                            <a:srgbClr val="000000"/>
                          </a:solidFill>
                          <a:effectLst/>
                          <a:latin typeface="Calibri" panose="020F0502020204030204" pitchFamily="34" charset="0"/>
                        </a:rPr>
                        <a:t>$5,642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800" b="0" i="0" u="none" strike="noStrike" dirty="0">
                          <a:solidFill>
                            <a:srgbClr val="000000"/>
                          </a:solidFill>
                          <a:effectLst/>
                          <a:latin typeface="Calibri" panose="020F0502020204030204" pitchFamily="34" charset="0"/>
                        </a:rPr>
                        <a:t>$177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2433671166"/>
                  </a:ext>
                </a:extLst>
              </a:tr>
              <a:tr h="299517">
                <a:tc>
                  <a:txBody>
                    <a:bodyPr/>
                    <a:lstStyle/>
                    <a:p>
                      <a:pPr algn="ctr" fontAlgn="b"/>
                      <a:r>
                        <a:rPr lang="en-US" sz="1800" b="0" i="0" u="none" strike="noStrike">
                          <a:solidFill>
                            <a:srgbClr val="000000"/>
                          </a:solidFill>
                          <a:effectLst/>
                          <a:latin typeface="Calibri" panose="020F0502020204030204" pitchFamily="34" charset="0"/>
                        </a:rPr>
                        <a:t>FY19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800" b="0" i="0" u="none" strike="noStrike">
                          <a:solidFill>
                            <a:srgbClr val="000000"/>
                          </a:solidFill>
                          <a:effectLst/>
                          <a:latin typeface="Calibri" panose="020F0502020204030204" pitchFamily="34" charset="0"/>
                        </a:rPr>
                        <a:t>$2,870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$1,543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$137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extLst>
                  <a:ext uri="{0D108BD9-81ED-4DB2-BD59-A6C34878D82A}">
                    <a16:rowId xmlns:a16="http://schemas.microsoft.com/office/drawing/2014/main" val="4071980123"/>
                  </a:ext>
                </a:extLst>
              </a:tr>
              <a:tr h="299517">
                <a:tc>
                  <a:txBody>
                    <a:bodyPr/>
                    <a:lstStyle/>
                    <a:p>
                      <a:pPr algn="ctr" fontAlgn="b"/>
                      <a:r>
                        <a:rPr lang="en-US" sz="1800" b="0" i="0" u="none" strike="noStrike">
                          <a:solidFill>
                            <a:srgbClr val="000000"/>
                          </a:solidFill>
                          <a:effectLst/>
                          <a:latin typeface="Calibri" panose="020F0502020204030204" pitchFamily="34" charset="0"/>
                        </a:rPr>
                        <a:t>FY20-A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800" b="0" i="0" u="none" strike="noStrike" dirty="0">
                          <a:solidFill>
                            <a:srgbClr val="000000"/>
                          </a:solidFill>
                          <a:effectLst/>
                          <a:latin typeface="Calibri" panose="020F0502020204030204" pitchFamily="34" charset="0"/>
                        </a:rPr>
                        <a:t>$4,481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$1,949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800" b="0" i="0" u="none" strike="noStrike" dirty="0">
                          <a:solidFill>
                            <a:srgbClr val="000000"/>
                          </a:solidFill>
                          <a:effectLst/>
                          <a:latin typeface="Calibri" panose="020F0502020204030204" pitchFamily="34" charset="0"/>
                        </a:rPr>
                        <a:t>$179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3058034573"/>
                  </a:ext>
                </a:extLst>
              </a:tr>
              <a:tr h="299517">
                <a:tc>
                  <a:txBody>
                    <a:bodyPr/>
                    <a:lstStyle/>
                    <a:p>
                      <a:pPr algn="ctr" fontAlgn="b"/>
                      <a:r>
                        <a:rPr lang="en-US" sz="1800" b="0" i="0" u="none" strike="noStrike">
                          <a:solidFill>
                            <a:srgbClr val="000000"/>
                          </a:solidFill>
                          <a:effectLst/>
                          <a:latin typeface="Calibri" panose="020F0502020204030204" pitchFamily="34" charset="0"/>
                        </a:rPr>
                        <a:t>FY20-B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b"/>
                      <a:r>
                        <a:rPr lang="en-US" sz="1800" b="0" i="0" u="none" strike="noStrike">
                          <a:solidFill>
                            <a:srgbClr val="000000"/>
                          </a:solidFill>
                          <a:effectLst/>
                          <a:latin typeface="Calibri" panose="020F0502020204030204" pitchFamily="34" charset="0"/>
                        </a:rPr>
                        <a:t>$3,426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b"/>
                      <a:r>
                        <a:rPr lang="en-US" sz="1800" b="0" i="0" u="none" strike="noStrike">
                          <a:solidFill>
                            <a:srgbClr val="000000"/>
                          </a:solidFill>
                          <a:effectLst/>
                          <a:latin typeface="Calibri" panose="020F0502020204030204" pitchFamily="34" charset="0"/>
                        </a:rPr>
                        <a:t>$2,150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b"/>
                      <a:r>
                        <a:rPr lang="en-US" sz="1800" b="0" i="0" u="none" strike="noStrike" dirty="0">
                          <a:solidFill>
                            <a:srgbClr val="000000"/>
                          </a:solidFill>
                          <a:effectLst/>
                          <a:latin typeface="Calibri" panose="020F0502020204030204" pitchFamily="34" charset="0"/>
                        </a:rPr>
                        <a:t>$214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2876309154"/>
                  </a:ext>
                </a:extLst>
              </a:tr>
            </a:tbl>
          </a:graphicData>
        </a:graphic>
      </p:graphicFrame>
      <p:sp>
        <p:nvSpPr>
          <p:cNvPr id="24" name="Rectangle 23">
            <a:extLst>
              <a:ext uri="{FF2B5EF4-FFF2-40B4-BE49-F238E27FC236}">
                <a16:creationId xmlns:a16="http://schemas.microsoft.com/office/drawing/2014/main" id="{E008936F-AF97-414F-9ED8-9ACD2A886C74}"/>
              </a:ext>
            </a:extLst>
          </p:cNvPr>
          <p:cNvSpPr/>
          <p:nvPr/>
        </p:nvSpPr>
        <p:spPr>
          <a:xfrm>
            <a:off x="357773" y="4239560"/>
            <a:ext cx="4567145" cy="646331"/>
          </a:xfrm>
          <a:prstGeom prst="rect">
            <a:avLst/>
          </a:prstGeom>
        </p:spPr>
        <p:txBody>
          <a:bodyPr wrap="square">
            <a:spAutoFit/>
          </a:bodyPr>
          <a:lstStyle/>
          <a:p>
            <a:pPr marL="285750" indent="-285750">
              <a:buFont typeface="Arial" panose="020B0604020202020204" pitchFamily="34" charset="0"/>
              <a:buChar char="•"/>
            </a:pPr>
            <a:r>
              <a:rPr lang="en-US" dirty="0"/>
              <a:t>FY20 RFA Calls increased the funding level to $500k total</a:t>
            </a:r>
          </a:p>
        </p:txBody>
      </p:sp>
      <p:graphicFrame>
        <p:nvGraphicFramePr>
          <p:cNvPr id="10" name="Chart 9">
            <a:extLst>
              <a:ext uri="{FF2B5EF4-FFF2-40B4-BE49-F238E27FC236}">
                <a16:creationId xmlns:a16="http://schemas.microsoft.com/office/drawing/2014/main" id="{6678903E-9142-4872-AC26-4EB54D832036}"/>
              </a:ext>
            </a:extLst>
          </p:cNvPr>
          <p:cNvGraphicFramePr>
            <a:graphicFrameLocks/>
          </p:cNvGraphicFramePr>
          <p:nvPr>
            <p:extLst>
              <p:ext uri="{D42A27DB-BD31-4B8C-83A1-F6EECF244321}">
                <p14:modId xmlns:p14="http://schemas.microsoft.com/office/powerpoint/2010/main" val="811149664"/>
              </p:ext>
            </p:extLst>
          </p:nvPr>
        </p:nvGraphicFramePr>
        <p:xfrm>
          <a:off x="5458642" y="1143000"/>
          <a:ext cx="6642644" cy="5515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1331989"/>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29908</TotalTime>
  <Words>1199</Words>
  <Application>Microsoft Office PowerPoint</Application>
  <PresentationFormat>Widescreen</PresentationFormat>
  <Paragraphs>228</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Outline</vt:lpstr>
      <vt:lpstr>Program Overview</vt:lpstr>
      <vt:lpstr>Program Organization</vt:lpstr>
      <vt:lpstr> Request for Assistance (RFA) Details 1</vt:lpstr>
      <vt:lpstr>Request for Assistance (RFA) Details 2</vt:lpstr>
      <vt:lpstr>Request Details (Continued)</vt:lpstr>
      <vt:lpstr>Request Details (Continued)</vt:lpstr>
      <vt:lpstr>Funding Statistics</vt:lpstr>
      <vt:lpstr>Company Diversity</vt:lpstr>
      <vt:lpstr>Future Outlook</vt:lpstr>
      <vt:lpstr>PowerPoint Presentation</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Balancing Act: The FES High Energy Density Laboratory Plasma Science Program</dc:title>
  <dc:creator>Finnegan</dc:creator>
  <cp:lastModifiedBy>Clark, Daniel</cp:lastModifiedBy>
  <cp:revision>2087</cp:revision>
  <cp:lastPrinted>2018-02-05T19:52:11Z</cp:lastPrinted>
  <dcterms:created xsi:type="dcterms:W3CDTF">2014-05-15T00:02:35Z</dcterms:created>
  <dcterms:modified xsi:type="dcterms:W3CDTF">2020-12-17T14:15:42Z</dcterms:modified>
</cp:coreProperties>
</file>